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108" r:id="rId1"/>
  </p:sldMasterIdLst>
  <p:notesMasterIdLst>
    <p:notesMasterId r:id="rId13"/>
  </p:notesMasterIdLst>
  <p:handoutMasterIdLst>
    <p:handoutMasterId r:id="rId14"/>
  </p:handoutMasterIdLst>
  <p:sldIdLst>
    <p:sldId id="3137" r:id="rId2"/>
    <p:sldId id="3135" r:id="rId3"/>
    <p:sldId id="3136" r:id="rId4"/>
    <p:sldId id="3127" r:id="rId5"/>
    <p:sldId id="3138" r:id="rId6"/>
    <p:sldId id="3129" r:id="rId7"/>
    <p:sldId id="3130" r:id="rId8"/>
    <p:sldId id="3131" r:id="rId9"/>
    <p:sldId id="3132" r:id="rId10"/>
    <p:sldId id="3133" r:id="rId11"/>
    <p:sldId id="3134" r:id="rId12"/>
  </p:sldIdLst>
  <p:sldSz cx="9144000" cy="6858000" type="screen4x3"/>
  <p:notesSz cx="6858000"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023-2024 KARŞILAŞTIRMA" id="{971DC58F-30E1-4C28-B37E-91922A96BEA0}">
          <p14:sldIdLst>
            <p14:sldId id="3137"/>
            <p14:sldId id="3135"/>
            <p14:sldId id="3136"/>
            <p14:sldId id="3127"/>
            <p14:sldId id="3138"/>
            <p14:sldId id="3129"/>
            <p14:sldId id="3130"/>
            <p14:sldId id="3131"/>
            <p14:sldId id="3132"/>
            <p14:sldId id="3133"/>
            <p14:sldId id="313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n" initials="c" lastIdx="2" clrIdx="0">
    <p:extLst>
      <p:ext uri="{19B8F6BF-5375-455C-9EA6-DF929625EA0E}">
        <p15:presenceInfo xmlns:p15="http://schemas.microsoft.com/office/powerpoint/2012/main" userId="can" providerId="None"/>
      </p:ext>
    </p:extLst>
  </p:cmAuthor>
  <p:cmAuthor id="2" name="FERHAT DOĞAN" initials="FD" lastIdx="1" clrIdx="1">
    <p:extLst>
      <p:ext uri="{19B8F6BF-5375-455C-9EA6-DF929625EA0E}">
        <p15:presenceInfo xmlns:p15="http://schemas.microsoft.com/office/powerpoint/2012/main" userId="S-1-5-21-2008681655-1529152882-620655208-1234535" providerId="AD"/>
      </p:ext>
    </p:extLst>
  </p:cmAuthor>
  <p:cmAuthor id="3" name="FATMA BÜYÜKHARMANCI" initials="FB" lastIdx="1" clrIdx="2">
    <p:extLst>
      <p:ext uri="{19B8F6BF-5375-455C-9EA6-DF929625EA0E}">
        <p15:presenceInfo xmlns:p15="http://schemas.microsoft.com/office/powerpoint/2012/main" userId="S-1-5-21-2008681655-1529152882-620655208-193761" providerId="AD"/>
      </p:ext>
    </p:extLst>
  </p:cmAuthor>
  <p:cmAuthor id="4" name="KENAN KAYA" initials="KK" lastIdx="0" clrIdx="3">
    <p:extLst>
      <p:ext uri="{19B8F6BF-5375-455C-9EA6-DF929625EA0E}">
        <p15:presenceInfo xmlns:p15="http://schemas.microsoft.com/office/powerpoint/2012/main" userId="S-1-5-21-2008681655-1529152882-620655208-2443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DAD0"/>
    <a:srgbClr val="FFEFBF"/>
    <a:srgbClr val="E0C734"/>
    <a:srgbClr val="F1F1F1"/>
    <a:srgbClr val="4F81BD"/>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269D01E-BC32-4049-B463-5C60D7B0CCD2}" styleName="Tema Uygulanmış Stil 2 - Vurgu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71" autoAdjust="0"/>
    <p:restoredTop sz="96374" autoAdjust="0"/>
  </p:normalViewPr>
  <p:slideViewPr>
    <p:cSldViewPr>
      <p:cViewPr varScale="1">
        <p:scale>
          <a:sx n="112" d="100"/>
          <a:sy n="112" d="100"/>
        </p:scale>
        <p:origin x="159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396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1"/>
            <a:ext cx="2972439" cy="497286"/>
          </a:xfrm>
          <a:prstGeom prst="rect">
            <a:avLst/>
          </a:prstGeom>
        </p:spPr>
        <p:txBody>
          <a:bodyPr vert="horz" lIns="91674" tIns="45837" rIns="91674" bIns="45837" rtlCol="0"/>
          <a:lstStyle>
            <a:lvl1pPr algn="l">
              <a:defRPr sz="1200"/>
            </a:lvl1pPr>
          </a:lstStyle>
          <a:p>
            <a:endParaRPr lang="tr-TR"/>
          </a:p>
        </p:txBody>
      </p:sp>
      <p:sp>
        <p:nvSpPr>
          <p:cNvPr id="3" name="Veri Yer Tutucusu 2"/>
          <p:cNvSpPr>
            <a:spLocks noGrp="1"/>
          </p:cNvSpPr>
          <p:nvPr>
            <p:ph type="dt" sz="quarter" idx="1"/>
          </p:nvPr>
        </p:nvSpPr>
        <p:spPr>
          <a:xfrm>
            <a:off x="3883966" y="1"/>
            <a:ext cx="2972439" cy="497286"/>
          </a:xfrm>
          <a:prstGeom prst="rect">
            <a:avLst/>
          </a:prstGeom>
        </p:spPr>
        <p:txBody>
          <a:bodyPr vert="horz" lIns="91674" tIns="45837" rIns="91674" bIns="45837" rtlCol="0"/>
          <a:lstStyle>
            <a:lvl1pPr algn="r">
              <a:defRPr sz="1200"/>
            </a:lvl1pPr>
          </a:lstStyle>
          <a:p>
            <a:fld id="{39F939D9-6D92-49C4-8221-6BE2102B80EA}" type="datetimeFigureOut">
              <a:rPr lang="tr-TR" smtClean="0"/>
              <a:t>08.01.2025</a:t>
            </a:fld>
            <a:endParaRPr lang="tr-TR"/>
          </a:p>
        </p:txBody>
      </p:sp>
      <p:sp>
        <p:nvSpPr>
          <p:cNvPr id="4" name="Altbilgi Yer Tutucusu 3"/>
          <p:cNvSpPr>
            <a:spLocks noGrp="1"/>
          </p:cNvSpPr>
          <p:nvPr>
            <p:ph type="ftr" sz="quarter" idx="2"/>
          </p:nvPr>
        </p:nvSpPr>
        <p:spPr>
          <a:xfrm>
            <a:off x="1" y="9429354"/>
            <a:ext cx="2972439" cy="497285"/>
          </a:xfrm>
          <a:prstGeom prst="rect">
            <a:avLst/>
          </a:prstGeom>
        </p:spPr>
        <p:txBody>
          <a:bodyPr vert="horz" lIns="91674" tIns="45837" rIns="91674" bIns="45837" rtlCol="0" anchor="b"/>
          <a:lstStyle>
            <a:lvl1pPr algn="l">
              <a:defRPr sz="1200"/>
            </a:lvl1pPr>
          </a:lstStyle>
          <a:p>
            <a:endParaRPr lang="tr-TR"/>
          </a:p>
        </p:txBody>
      </p:sp>
      <p:sp>
        <p:nvSpPr>
          <p:cNvPr id="5" name="Slayt Numarası Yer Tutucusu 4"/>
          <p:cNvSpPr>
            <a:spLocks noGrp="1"/>
          </p:cNvSpPr>
          <p:nvPr>
            <p:ph type="sldNum" sz="quarter" idx="3"/>
          </p:nvPr>
        </p:nvSpPr>
        <p:spPr>
          <a:xfrm>
            <a:off x="3883966" y="9429354"/>
            <a:ext cx="2972439" cy="497285"/>
          </a:xfrm>
          <a:prstGeom prst="rect">
            <a:avLst/>
          </a:prstGeom>
        </p:spPr>
        <p:txBody>
          <a:bodyPr vert="horz" lIns="91674" tIns="45837" rIns="91674" bIns="45837" rtlCol="0" anchor="b"/>
          <a:lstStyle>
            <a:lvl1pPr algn="r">
              <a:defRPr sz="1200"/>
            </a:lvl1pPr>
          </a:lstStyle>
          <a:p>
            <a:fld id="{77B360A4-ED96-483C-9E7E-67688F8D6CB3}" type="slidenum">
              <a:rPr lang="tr-TR" smtClean="0"/>
              <a:t>‹#›</a:t>
            </a:fld>
            <a:endParaRPr lang="tr-TR"/>
          </a:p>
        </p:txBody>
      </p:sp>
    </p:spTree>
    <p:extLst>
      <p:ext uri="{BB962C8B-B14F-4D97-AF65-F5344CB8AC3E}">
        <p14:creationId xmlns:p14="http://schemas.microsoft.com/office/powerpoint/2010/main" val="74889049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4" y="2"/>
            <a:ext cx="2971801" cy="496332"/>
          </a:xfrm>
          <a:prstGeom prst="rect">
            <a:avLst/>
          </a:prstGeom>
        </p:spPr>
        <p:txBody>
          <a:bodyPr vert="horz" lIns="91458" tIns="45728" rIns="91458" bIns="45728" rtlCol="0"/>
          <a:lstStyle>
            <a:lvl1pPr algn="l">
              <a:defRPr sz="1200"/>
            </a:lvl1pPr>
          </a:lstStyle>
          <a:p>
            <a:endParaRPr lang="tr-TR"/>
          </a:p>
        </p:txBody>
      </p:sp>
      <p:sp>
        <p:nvSpPr>
          <p:cNvPr id="3" name="Veri Yer Tutucusu 2"/>
          <p:cNvSpPr>
            <a:spLocks noGrp="1"/>
          </p:cNvSpPr>
          <p:nvPr>
            <p:ph type="dt" idx="1"/>
          </p:nvPr>
        </p:nvSpPr>
        <p:spPr>
          <a:xfrm>
            <a:off x="3884618" y="2"/>
            <a:ext cx="2971801" cy="496332"/>
          </a:xfrm>
          <a:prstGeom prst="rect">
            <a:avLst/>
          </a:prstGeom>
        </p:spPr>
        <p:txBody>
          <a:bodyPr vert="horz" lIns="91458" tIns="45728" rIns="91458" bIns="45728" rtlCol="0"/>
          <a:lstStyle>
            <a:lvl1pPr algn="r">
              <a:defRPr sz="1200"/>
            </a:lvl1pPr>
          </a:lstStyle>
          <a:p>
            <a:fld id="{FA5DAF62-9CCC-4BD7-B32E-A96A98228C0D}" type="datetimeFigureOut">
              <a:rPr lang="tr-TR" smtClean="0"/>
              <a:pPr/>
              <a:t>08.01.2025</a:t>
            </a:fld>
            <a:endParaRPr lang="tr-TR"/>
          </a:p>
        </p:txBody>
      </p:sp>
      <p:sp>
        <p:nvSpPr>
          <p:cNvPr id="4" name="Slayt Görüntüsü Yer Tutucusu 3"/>
          <p:cNvSpPr>
            <a:spLocks noGrp="1" noRot="1" noChangeAspect="1"/>
          </p:cNvSpPr>
          <p:nvPr>
            <p:ph type="sldImg" idx="2"/>
          </p:nvPr>
        </p:nvSpPr>
        <p:spPr>
          <a:xfrm>
            <a:off x="946150" y="744538"/>
            <a:ext cx="4965700" cy="3724275"/>
          </a:xfrm>
          <a:prstGeom prst="rect">
            <a:avLst/>
          </a:prstGeom>
          <a:noFill/>
          <a:ln w="12700">
            <a:solidFill>
              <a:prstClr val="black"/>
            </a:solidFill>
          </a:ln>
        </p:spPr>
        <p:txBody>
          <a:bodyPr vert="horz" lIns="91458" tIns="45728" rIns="91458" bIns="45728" rtlCol="0" anchor="ctr"/>
          <a:lstStyle/>
          <a:p>
            <a:endParaRPr lang="tr-TR"/>
          </a:p>
        </p:txBody>
      </p:sp>
      <p:sp>
        <p:nvSpPr>
          <p:cNvPr id="5" name="Not Yer Tutucusu 4"/>
          <p:cNvSpPr>
            <a:spLocks noGrp="1"/>
          </p:cNvSpPr>
          <p:nvPr>
            <p:ph type="body" sz="quarter" idx="3"/>
          </p:nvPr>
        </p:nvSpPr>
        <p:spPr>
          <a:xfrm>
            <a:off x="685800" y="4715158"/>
            <a:ext cx="5486400" cy="4466988"/>
          </a:xfrm>
          <a:prstGeom prst="rect">
            <a:avLst/>
          </a:prstGeom>
        </p:spPr>
        <p:txBody>
          <a:bodyPr vert="horz" lIns="91458" tIns="45728" rIns="91458" bIns="45728"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4" y="9428585"/>
            <a:ext cx="2971801" cy="496332"/>
          </a:xfrm>
          <a:prstGeom prst="rect">
            <a:avLst/>
          </a:prstGeom>
        </p:spPr>
        <p:txBody>
          <a:bodyPr vert="horz" lIns="91458" tIns="45728" rIns="91458" bIns="45728"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8" y="9428585"/>
            <a:ext cx="2971801" cy="496332"/>
          </a:xfrm>
          <a:prstGeom prst="rect">
            <a:avLst/>
          </a:prstGeom>
        </p:spPr>
        <p:txBody>
          <a:bodyPr vert="horz" lIns="91458" tIns="45728" rIns="91458" bIns="45728" rtlCol="0" anchor="b"/>
          <a:lstStyle>
            <a:lvl1pPr algn="r">
              <a:defRPr sz="1200"/>
            </a:lvl1pPr>
          </a:lstStyle>
          <a:p>
            <a:fld id="{23BD7D05-830C-408B-96A7-304A34340589}" type="slidenum">
              <a:rPr lang="tr-TR" smtClean="0"/>
              <a:pPr/>
              <a:t>‹#›</a:t>
            </a:fld>
            <a:endParaRPr lang="tr-TR"/>
          </a:p>
        </p:txBody>
      </p:sp>
    </p:spTree>
    <p:extLst>
      <p:ext uri="{BB962C8B-B14F-4D97-AF65-F5344CB8AC3E}">
        <p14:creationId xmlns:p14="http://schemas.microsoft.com/office/powerpoint/2010/main" val="326165709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005C15-05A9-85AD-9EEE-DB97C5E370FA}"/>
              </a:ext>
            </a:extLst>
          </p:cNvPr>
          <p:cNvSpPr>
            <a:spLocks noGrp="1"/>
          </p:cNvSpPr>
          <p:nvPr>
            <p:ph type="ctrTitle"/>
          </p:nvPr>
        </p:nvSpPr>
        <p:spPr>
          <a:xfrm>
            <a:off x="1143000" y="1122363"/>
            <a:ext cx="6858000" cy="2387600"/>
          </a:xfrm>
        </p:spPr>
        <p:txBody>
          <a:bodyPr anchor="b"/>
          <a:lstStyle>
            <a:lvl1pPr algn="ctr">
              <a:defRPr sz="4500"/>
            </a:lvl1pPr>
          </a:lstStyle>
          <a:p>
            <a:r>
              <a:rPr lang="tr-TR"/>
              <a:t>Asıl başlık stilini düzenlemek için tıklayın</a:t>
            </a:r>
          </a:p>
        </p:txBody>
      </p:sp>
      <p:sp>
        <p:nvSpPr>
          <p:cNvPr id="3" name="Alt Başlık 2">
            <a:extLst>
              <a:ext uri="{FF2B5EF4-FFF2-40B4-BE49-F238E27FC236}">
                <a16:creationId xmlns:a16="http://schemas.microsoft.com/office/drawing/2014/main" id="{7DD22584-1727-AC1B-7A55-83C14CEF037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C93C071-0D02-B4DC-6DF2-3CC19DE7E999}"/>
              </a:ext>
            </a:extLst>
          </p:cNvPr>
          <p:cNvSpPr>
            <a:spLocks noGrp="1"/>
          </p:cNvSpPr>
          <p:nvPr>
            <p:ph type="dt" sz="half" idx="10"/>
          </p:nvPr>
        </p:nvSpPr>
        <p:spPr/>
        <p:txBody>
          <a:bodyPr/>
          <a:lstStyle/>
          <a:p>
            <a:endParaRPr lang="tr-TR">
              <a:solidFill>
                <a:prstClr val="black">
                  <a:tint val="75000"/>
                </a:prstClr>
              </a:solidFill>
            </a:endParaRPr>
          </a:p>
        </p:txBody>
      </p:sp>
      <p:sp>
        <p:nvSpPr>
          <p:cNvPr id="5" name="Alt Bilgi Yer Tutucusu 4">
            <a:extLst>
              <a:ext uri="{FF2B5EF4-FFF2-40B4-BE49-F238E27FC236}">
                <a16:creationId xmlns:a16="http://schemas.microsoft.com/office/drawing/2014/main" id="{85A41A70-AA4C-2D25-622A-7F1B8519B16E}"/>
              </a:ext>
            </a:extLst>
          </p:cNvPr>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a:extLst>
              <a:ext uri="{FF2B5EF4-FFF2-40B4-BE49-F238E27FC236}">
                <a16:creationId xmlns:a16="http://schemas.microsoft.com/office/drawing/2014/main" id="{5CE7E75E-8ADA-B325-03E1-591B2CF4CB93}"/>
              </a:ext>
            </a:extLst>
          </p:cNvPr>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21175509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653A5D-A656-11CE-DB8A-561DE1EC9D5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19FE3A-C0AF-27AB-3E29-75B76E86408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5DFCB45-9F77-749D-4F01-5AC4F203A041}"/>
              </a:ext>
            </a:extLst>
          </p:cNvPr>
          <p:cNvSpPr>
            <a:spLocks noGrp="1"/>
          </p:cNvSpPr>
          <p:nvPr>
            <p:ph type="dt" sz="half" idx="10"/>
          </p:nvPr>
        </p:nvSpPr>
        <p:spPr/>
        <p:txBody>
          <a:bodyPr/>
          <a:lstStyle/>
          <a:p>
            <a:endParaRPr lang="tr-TR">
              <a:solidFill>
                <a:prstClr val="black">
                  <a:tint val="75000"/>
                </a:prstClr>
              </a:solidFill>
            </a:endParaRPr>
          </a:p>
        </p:txBody>
      </p:sp>
      <p:sp>
        <p:nvSpPr>
          <p:cNvPr id="5" name="Alt Bilgi Yer Tutucusu 4">
            <a:extLst>
              <a:ext uri="{FF2B5EF4-FFF2-40B4-BE49-F238E27FC236}">
                <a16:creationId xmlns:a16="http://schemas.microsoft.com/office/drawing/2014/main" id="{5766EECE-92D0-CB82-C785-96CBC3728405}"/>
              </a:ext>
            </a:extLst>
          </p:cNvPr>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a:extLst>
              <a:ext uri="{FF2B5EF4-FFF2-40B4-BE49-F238E27FC236}">
                <a16:creationId xmlns:a16="http://schemas.microsoft.com/office/drawing/2014/main" id="{1CCB7054-AFF3-2008-B5EC-C1A6BD32B7FC}"/>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18080385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7BA763D-31ED-3280-5C30-7E6F9C8936D9}"/>
              </a:ext>
            </a:extLst>
          </p:cNvPr>
          <p:cNvSpPr>
            <a:spLocks noGrp="1"/>
          </p:cNvSpPr>
          <p:nvPr>
            <p:ph type="title" orient="vert"/>
          </p:nvPr>
        </p:nvSpPr>
        <p:spPr>
          <a:xfrm>
            <a:off x="6543675" y="365125"/>
            <a:ext cx="1971675"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C616C1F-D806-E524-C566-6CD07F9668B8}"/>
              </a:ext>
            </a:extLst>
          </p:cNvPr>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F157084-CDE3-BB8E-4657-84D12DAFDA3C}"/>
              </a:ext>
            </a:extLst>
          </p:cNvPr>
          <p:cNvSpPr>
            <a:spLocks noGrp="1"/>
          </p:cNvSpPr>
          <p:nvPr>
            <p:ph type="dt" sz="half" idx="10"/>
          </p:nvPr>
        </p:nvSpPr>
        <p:spPr/>
        <p:txBody>
          <a:bodyPr/>
          <a:lstStyle/>
          <a:p>
            <a:endParaRPr lang="tr-TR">
              <a:solidFill>
                <a:prstClr val="black">
                  <a:tint val="75000"/>
                </a:prstClr>
              </a:solidFill>
            </a:endParaRPr>
          </a:p>
        </p:txBody>
      </p:sp>
      <p:sp>
        <p:nvSpPr>
          <p:cNvPr id="5" name="Alt Bilgi Yer Tutucusu 4">
            <a:extLst>
              <a:ext uri="{FF2B5EF4-FFF2-40B4-BE49-F238E27FC236}">
                <a16:creationId xmlns:a16="http://schemas.microsoft.com/office/drawing/2014/main" id="{A97B1434-5176-994F-0B18-5FA9B5B0B6F2}"/>
              </a:ext>
            </a:extLst>
          </p:cNvPr>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a:extLst>
              <a:ext uri="{FF2B5EF4-FFF2-40B4-BE49-F238E27FC236}">
                <a16:creationId xmlns:a16="http://schemas.microsoft.com/office/drawing/2014/main" id="{9F32C0AB-B6F5-E101-585E-B19A1DBC0511}"/>
              </a:ext>
            </a:extLst>
          </p:cNvPr>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27207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dirty="0"/>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a:t>Asıl alt başlık stilini düzenlemek için tıklatın</a:t>
            </a:r>
          </a:p>
        </p:txBody>
      </p:sp>
      <p:sp>
        <p:nvSpPr>
          <p:cNvPr id="4" name="3 Veri Yer Tutucusu"/>
          <p:cNvSpPr>
            <a:spLocks noGrp="1"/>
          </p:cNvSpPr>
          <p:nvPr>
            <p:ph type="dt" sz="half" idx="10"/>
          </p:nvPr>
        </p:nvSpPr>
        <p:spPr/>
        <p:txBody>
          <a:bodyPr/>
          <a:lstStyle/>
          <a:p>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dirty="0">
              <a:solidFill>
                <a:prstClr val="black">
                  <a:tint val="75000"/>
                </a:prstClr>
              </a:solidFill>
            </a:endParaRPr>
          </a:p>
        </p:txBody>
      </p:sp>
    </p:spTree>
    <p:extLst>
      <p:ext uri="{BB962C8B-B14F-4D97-AF65-F5344CB8AC3E}">
        <p14:creationId xmlns:p14="http://schemas.microsoft.com/office/powerpoint/2010/main" val="225099238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dirty="0"/>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a:t>Asıl alt başlık stilini düzenlemek için tıklatın</a:t>
            </a:r>
          </a:p>
        </p:txBody>
      </p:sp>
      <p:sp>
        <p:nvSpPr>
          <p:cNvPr id="4" name="3 Veri Yer Tutucusu"/>
          <p:cNvSpPr>
            <a:spLocks noGrp="1"/>
          </p:cNvSpPr>
          <p:nvPr>
            <p:ph type="dt" sz="half" idx="10"/>
          </p:nvPr>
        </p:nvSpPr>
        <p:spPr/>
        <p:txBody>
          <a:bodyPr/>
          <a:lstStyle/>
          <a:p>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dirty="0">
              <a:solidFill>
                <a:prstClr val="black">
                  <a:tint val="75000"/>
                </a:prstClr>
              </a:solidFill>
            </a:endParaRPr>
          </a:p>
        </p:txBody>
      </p:sp>
      <p:sp>
        <p:nvSpPr>
          <p:cNvPr id="7" name="İçerik Yer Tutucusu 6"/>
          <p:cNvSpPr>
            <a:spLocks noGrp="1"/>
          </p:cNvSpPr>
          <p:nvPr>
            <p:ph sz="quarter" idx="12"/>
          </p:nvPr>
        </p:nvSpPr>
        <p:spPr>
          <a:xfrm>
            <a:off x="9756576" y="6356350"/>
            <a:ext cx="914400" cy="914400"/>
          </a:xfrm>
        </p:spPr>
        <p:txBody>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Tree>
    <p:extLst>
      <p:ext uri="{BB962C8B-B14F-4D97-AF65-F5344CB8AC3E}">
        <p14:creationId xmlns:p14="http://schemas.microsoft.com/office/powerpoint/2010/main" val="192149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159F4E-67BE-B8E4-3CC9-222B902DBC4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0EE1C5C-757A-4C01-FDE0-8B84DEB3FC6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3F27398-0C4B-9FC9-AA26-AAF660798100}"/>
              </a:ext>
            </a:extLst>
          </p:cNvPr>
          <p:cNvSpPr>
            <a:spLocks noGrp="1"/>
          </p:cNvSpPr>
          <p:nvPr>
            <p:ph type="dt" sz="half" idx="10"/>
          </p:nvPr>
        </p:nvSpPr>
        <p:spPr/>
        <p:txBody>
          <a:bodyPr/>
          <a:lstStyle/>
          <a:p>
            <a:endParaRPr lang="tr-TR" dirty="0">
              <a:solidFill>
                <a:prstClr val="black">
                  <a:tint val="75000"/>
                </a:prstClr>
              </a:solidFill>
            </a:endParaRPr>
          </a:p>
        </p:txBody>
      </p:sp>
      <p:sp>
        <p:nvSpPr>
          <p:cNvPr id="5" name="Alt Bilgi Yer Tutucusu 4">
            <a:extLst>
              <a:ext uri="{FF2B5EF4-FFF2-40B4-BE49-F238E27FC236}">
                <a16:creationId xmlns:a16="http://schemas.microsoft.com/office/drawing/2014/main" id="{6857EC56-98F9-463D-1D81-FB74B93FE49B}"/>
              </a:ext>
            </a:extLst>
          </p:cNvPr>
          <p:cNvSpPr>
            <a:spLocks noGrp="1"/>
          </p:cNvSpPr>
          <p:nvPr>
            <p:ph type="ftr" sz="quarter" idx="11"/>
          </p:nvPr>
        </p:nvSpPr>
        <p:spPr/>
        <p:txBody>
          <a:bodyPr/>
          <a:lstStyle/>
          <a:p>
            <a:endParaRPr lang="tr-TR" dirty="0">
              <a:solidFill>
                <a:prstClr val="black">
                  <a:tint val="75000"/>
                </a:prstClr>
              </a:solidFill>
            </a:endParaRPr>
          </a:p>
        </p:txBody>
      </p:sp>
      <p:sp>
        <p:nvSpPr>
          <p:cNvPr id="6" name="Slayt Numarası Yer Tutucusu 5">
            <a:extLst>
              <a:ext uri="{FF2B5EF4-FFF2-40B4-BE49-F238E27FC236}">
                <a16:creationId xmlns:a16="http://schemas.microsoft.com/office/drawing/2014/main" id="{2A3A8DBD-0AAF-D0C3-40C4-2C252A6263C6}"/>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16556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E98C81-D5BB-808C-B76C-55AE05F0E2C6}"/>
              </a:ext>
            </a:extLst>
          </p:cNvPr>
          <p:cNvSpPr>
            <a:spLocks noGrp="1"/>
          </p:cNvSpPr>
          <p:nvPr>
            <p:ph type="title"/>
          </p:nvPr>
        </p:nvSpPr>
        <p:spPr>
          <a:xfrm>
            <a:off x="623888" y="1709739"/>
            <a:ext cx="7886700" cy="2852737"/>
          </a:xfrm>
        </p:spPr>
        <p:txBody>
          <a:bodyPr anchor="b"/>
          <a:lstStyle>
            <a:lvl1pPr>
              <a:defRPr sz="45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EC17234-3ECD-A2D8-C449-0CC439179E7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DB9265F-E89B-B660-C568-E704BBBBC9AB}"/>
              </a:ext>
            </a:extLst>
          </p:cNvPr>
          <p:cNvSpPr>
            <a:spLocks noGrp="1"/>
          </p:cNvSpPr>
          <p:nvPr>
            <p:ph type="dt" sz="half" idx="10"/>
          </p:nvPr>
        </p:nvSpPr>
        <p:spPr/>
        <p:txBody>
          <a:bodyPr/>
          <a:lstStyle/>
          <a:p>
            <a:endParaRPr lang="tr-TR">
              <a:solidFill>
                <a:prstClr val="black">
                  <a:tint val="75000"/>
                </a:prstClr>
              </a:solidFill>
            </a:endParaRPr>
          </a:p>
        </p:txBody>
      </p:sp>
      <p:sp>
        <p:nvSpPr>
          <p:cNvPr id="5" name="Alt Bilgi Yer Tutucusu 4">
            <a:extLst>
              <a:ext uri="{FF2B5EF4-FFF2-40B4-BE49-F238E27FC236}">
                <a16:creationId xmlns:a16="http://schemas.microsoft.com/office/drawing/2014/main" id="{7A3C7427-B4C8-C9C4-40E1-604859CEC24A}"/>
              </a:ext>
            </a:extLst>
          </p:cNvPr>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a:extLst>
              <a:ext uri="{FF2B5EF4-FFF2-40B4-BE49-F238E27FC236}">
                <a16:creationId xmlns:a16="http://schemas.microsoft.com/office/drawing/2014/main" id="{C42C002F-38DF-3B32-B204-987A1BE8C126}"/>
              </a:ext>
            </a:extLst>
          </p:cNvPr>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99980747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F865D7-F54D-E111-8F25-AFE120B2ADD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E017C49-4172-9475-A524-EDEF329C524F}"/>
              </a:ext>
            </a:extLst>
          </p:cNvPr>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4454744-87B9-0AD1-8AFC-2F5E200843FC}"/>
              </a:ext>
            </a:extLst>
          </p:cNvPr>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72F8758-88C8-3494-874A-B8B8941C8D8D}"/>
              </a:ext>
            </a:extLst>
          </p:cNvPr>
          <p:cNvSpPr>
            <a:spLocks noGrp="1"/>
          </p:cNvSpPr>
          <p:nvPr>
            <p:ph type="dt" sz="half" idx="10"/>
          </p:nvPr>
        </p:nvSpPr>
        <p:spPr/>
        <p:txBody>
          <a:bodyPr/>
          <a:lstStyle/>
          <a:p>
            <a:endParaRPr lang="tr-TR">
              <a:solidFill>
                <a:prstClr val="black">
                  <a:tint val="75000"/>
                </a:prstClr>
              </a:solidFill>
            </a:endParaRPr>
          </a:p>
        </p:txBody>
      </p:sp>
      <p:sp>
        <p:nvSpPr>
          <p:cNvPr id="6" name="Alt Bilgi Yer Tutucusu 5">
            <a:extLst>
              <a:ext uri="{FF2B5EF4-FFF2-40B4-BE49-F238E27FC236}">
                <a16:creationId xmlns:a16="http://schemas.microsoft.com/office/drawing/2014/main" id="{FBBF2B5A-E8E2-3A76-CD99-A9A2C1373233}"/>
              </a:ext>
            </a:extLst>
          </p:cNvPr>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a:extLst>
              <a:ext uri="{FF2B5EF4-FFF2-40B4-BE49-F238E27FC236}">
                <a16:creationId xmlns:a16="http://schemas.microsoft.com/office/drawing/2014/main" id="{6258F71F-9467-C4BC-AC9E-594AAE5067B2}"/>
              </a:ext>
            </a:extLst>
          </p:cNvPr>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8790692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613DD7-0849-5D19-5AFB-B5C600FEA2A9}"/>
              </a:ext>
            </a:extLst>
          </p:cNvPr>
          <p:cNvSpPr>
            <a:spLocks noGrp="1"/>
          </p:cNvSpPr>
          <p:nvPr>
            <p:ph type="title"/>
          </p:nvPr>
        </p:nvSpPr>
        <p:spPr>
          <a:xfrm>
            <a:off x="629841" y="365126"/>
            <a:ext cx="78867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C382167-4C9D-2111-35E0-E1741772BBD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FC26CBF-BF95-940A-25FD-552F2A2F4504}"/>
              </a:ext>
            </a:extLst>
          </p:cNvPr>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01C0E04-A7E0-ECD6-F9F7-DCB5052417D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9CA755E-221F-6035-3F4B-38696C5E41F1}"/>
              </a:ext>
            </a:extLst>
          </p:cNvPr>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02C473F-AAF2-379E-136D-423C4B4B321C}"/>
              </a:ext>
            </a:extLst>
          </p:cNvPr>
          <p:cNvSpPr>
            <a:spLocks noGrp="1"/>
          </p:cNvSpPr>
          <p:nvPr>
            <p:ph type="dt" sz="half" idx="10"/>
          </p:nvPr>
        </p:nvSpPr>
        <p:spPr/>
        <p:txBody>
          <a:bodyPr/>
          <a:lstStyle/>
          <a:p>
            <a:endParaRPr lang="tr-TR">
              <a:solidFill>
                <a:prstClr val="black">
                  <a:tint val="75000"/>
                </a:prstClr>
              </a:solidFill>
            </a:endParaRPr>
          </a:p>
        </p:txBody>
      </p:sp>
      <p:sp>
        <p:nvSpPr>
          <p:cNvPr id="8" name="Alt Bilgi Yer Tutucusu 7">
            <a:extLst>
              <a:ext uri="{FF2B5EF4-FFF2-40B4-BE49-F238E27FC236}">
                <a16:creationId xmlns:a16="http://schemas.microsoft.com/office/drawing/2014/main" id="{E67B19BA-3CE9-AB39-F4DA-E9DD5B86123D}"/>
              </a:ext>
            </a:extLst>
          </p:cNvPr>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a:extLst>
              <a:ext uri="{FF2B5EF4-FFF2-40B4-BE49-F238E27FC236}">
                <a16:creationId xmlns:a16="http://schemas.microsoft.com/office/drawing/2014/main" id="{F7D117B5-940B-D834-16EC-FBA3F9768A3D}"/>
              </a:ext>
            </a:extLst>
          </p:cNvPr>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2959244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1F34E-EFB2-AFED-BE25-4A9481F8039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912FABA-5010-B98F-DAC9-778F58403391}"/>
              </a:ext>
            </a:extLst>
          </p:cNvPr>
          <p:cNvSpPr>
            <a:spLocks noGrp="1"/>
          </p:cNvSpPr>
          <p:nvPr>
            <p:ph type="dt" sz="half" idx="10"/>
          </p:nvPr>
        </p:nvSpPr>
        <p:spPr/>
        <p:txBody>
          <a:bodyPr/>
          <a:lstStyle/>
          <a:p>
            <a:endParaRPr lang="tr-TR">
              <a:solidFill>
                <a:prstClr val="black">
                  <a:tint val="75000"/>
                </a:prstClr>
              </a:solidFill>
            </a:endParaRPr>
          </a:p>
        </p:txBody>
      </p:sp>
      <p:sp>
        <p:nvSpPr>
          <p:cNvPr id="4" name="Alt Bilgi Yer Tutucusu 3">
            <a:extLst>
              <a:ext uri="{FF2B5EF4-FFF2-40B4-BE49-F238E27FC236}">
                <a16:creationId xmlns:a16="http://schemas.microsoft.com/office/drawing/2014/main" id="{72B423F8-214D-51BE-F9C7-867782536EC2}"/>
              </a:ext>
            </a:extLst>
          </p:cNvPr>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a:extLst>
              <a:ext uri="{FF2B5EF4-FFF2-40B4-BE49-F238E27FC236}">
                <a16:creationId xmlns:a16="http://schemas.microsoft.com/office/drawing/2014/main" id="{1A2C1430-7D5C-03AA-BAA4-FBF3AE616453}"/>
              </a:ext>
            </a:extLst>
          </p:cNvPr>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3732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5CC40F0-5124-20B8-39B0-66271845F4B1}"/>
              </a:ext>
            </a:extLst>
          </p:cNvPr>
          <p:cNvSpPr>
            <a:spLocks noGrp="1"/>
          </p:cNvSpPr>
          <p:nvPr>
            <p:ph type="dt" sz="half" idx="10"/>
          </p:nvPr>
        </p:nvSpPr>
        <p:spPr/>
        <p:txBody>
          <a:bodyPr/>
          <a:lstStyle/>
          <a:p>
            <a:endParaRPr lang="tr-TR">
              <a:solidFill>
                <a:prstClr val="black">
                  <a:tint val="75000"/>
                </a:prstClr>
              </a:solidFill>
            </a:endParaRPr>
          </a:p>
        </p:txBody>
      </p:sp>
      <p:sp>
        <p:nvSpPr>
          <p:cNvPr id="3" name="Alt Bilgi Yer Tutucusu 2">
            <a:extLst>
              <a:ext uri="{FF2B5EF4-FFF2-40B4-BE49-F238E27FC236}">
                <a16:creationId xmlns:a16="http://schemas.microsoft.com/office/drawing/2014/main" id="{17BCB949-9138-C7D0-09E0-3F18F5FA4BDC}"/>
              </a:ext>
            </a:extLst>
          </p:cNvPr>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a:extLst>
              <a:ext uri="{FF2B5EF4-FFF2-40B4-BE49-F238E27FC236}">
                <a16:creationId xmlns:a16="http://schemas.microsoft.com/office/drawing/2014/main" id="{A9B5356C-58DD-1256-F327-570AE9F2DAAC}"/>
              </a:ext>
            </a:extLst>
          </p:cNvPr>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8129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48E5F3-2C02-B797-70D5-78FE37098CD3}"/>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F057B08-FA92-232F-087C-9AE964C1311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A9406C9-B937-1D3F-3294-98EE8F4E5A4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858FA83-DC89-ED2F-1B78-41754A6D5A77}"/>
              </a:ext>
            </a:extLst>
          </p:cNvPr>
          <p:cNvSpPr>
            <a:spLocks noGrp="1"/>
          </p:cNvSpPr>
          <p:nvPr>
            <p:ph type="dt" sz="half" idx="10"/>
          </p:nvPr>
        </p:nvSpPr>
        <p:spPr/>
        <p:txBody>
          <a:bodyPr/>
          <a:lstStyle/>
          <a:p>
            <a:endParaRPr lang="tr-TR">
              <a:solidFill>
                <a:prstClr val="black">
                  <a:tint val="75000"/>
                </a:prstClr>
              </a:solidFill>
            </a:endParaRPr>
          </a:p>
        </p:txBody>
      </p:sp>
      <p:sp>
        <p:nvSpPr>
          <p:cNvPr id="6" name="Alt Bilgi Yer Tutucusu 5">
            <a:extLst>
              <a:ext uri="{FF2B5EF4-FFF2-40B4-BE49-F238E27FC236}">
                <a16:creationId xmlns:a16="http://schemas.microsoft.com/office/drawing/2014/main" id="{FAAA6174-E1F7-2F1D-0A40-B326A56E0EC8}"/>
              </a:ext>
            </a:extLst>
          </p:cNvPr>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a:extLst>
              <a:ext uri="{FF2B5EF4-FFF2-40B4-BE49-F238E27FC236}">
                <a16:creationId xmlns:a16="http://schemas.microsoft.com/office/drawing/2014/main" id="{4D81992E-9A7A-D8B4-3B21-BFF3942A4E70}"/>
              </a:ext>
            </a:extLst>
          </p:cNvPr>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7780355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8CB6D8-1D57-74CE-AA59-376E7CD2A5CD}"/>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00E1ACE-0C2F-1CE0-D046-E749120A9B4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a:extLst>
              <a:ext uri="{FF2B5EF4-FFF2-40B4-BE49-F238E27FC236}">
                <a16:creationId xmlns:a16="http://schemas.microsoft.com/office/drawing/2014/main" id="{F9AB9A27-42F8-B805-7044-14E08A515DD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B12E863-C967-DB42-588D-E63FCCF26501}"/>
              </a:ext>
            </a:extLst>
          </p:cNvPr>
          <p:cNvSpPr>
            <a:spLocks noGrp="1"/>
          </p:cNvSpPr>
          <p:nvPr>
            <p:ph type="dt" sz="half" idx="10"/>
          </p:nvPr>
        </p:nvSpPr>
        <p:spPr/>
        <p:txBody>
          <a:bodyPr/>
          <a:lstStyle/>
          <a:p>
            <a:endParaRPr lang="tr-TR">
              <a:solidFill>
                <a:prstClr val="black">
                  <a:tint val="75000"/>
                </a:prstClr>
              </a:solidFill>
            </a:endParaRPr>
          </a:p>
        </p:txBody>
      </p:sp>
      <p:sp>
        <p:nvSpPr>
          <p:cNvPr id="6" name="Alt Bilgi Yer Tutucusu 5">
            <a:extLst>
              <a:ext uri="{FF2B5EF4-FFF2-40B4-BE49-F238E27FC236}">
                <a16:creationId xmlns:a16="http://schemas.microsoft.com/office/drawing/2014/main" id="{05FF6CBF-FDDB-F96E-14E6-5539F3A8F4DE}"/>
              </a:ext>
            </a:extLst>
          </p:cNvPr>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a:extLst>
              <a:ext uri="{FF2B5EF4-FFF2-40B4-BE49-F238E27FC236}">
                <a16:creationId xmlns:a16="http://schemas.microsoft.com/office/drawing/2014/main" id="{08A103DC-C990-EE85-B30B-7D202222DBD5}"/>
              </a:ext>
            </a:extLst>
          </p:cNvPr>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00312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40B9E41-2F78-DFF4-59BA-4C59A9FAAA3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953277D-6C06-7E51-34FC-D7A71CC1F2D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42035A7-67E9-16B7-A479-FABC458A21D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solidFill>
                <a:prstClr val="black">
                  <a:tint val="75000"/>
                </a:prstClr>
              </a:solidFill>
            </a:endParaRPr>
          </a:p>
        </p:txBody>
      </p:sp>
      <p:sp>
        <p:nvSpPr>
          <p:cNvPr id="5" name="Alt Bilgi Yer Tutucusu 4">
            <a:extLst>
              <a:ext uri="{FF2B5EF4-FFF2-40B4-BE49-F238E27FC236}">
                <a16:creationId xmlns:a16="http://schemas.microsoft.com/office/drawing/2014/main" id="{EAD8C4B7-927E-CED6-FC32-8196E93D719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solidFill>
                <a:prstClr val="black">
                  <a:tint val="75000"/>
                </a:prstClr>
              </a:solidFill>
            </a:endParaRPr>
          </a:p>
        </p:txBody>
      </p:sp>
      <p:sp>
        <p:nvSpPr>
          <p:cNvPr id="6" name="Slayt Numarası Yer Tutucusu 5">
            <a:extLst>
              <a:ext uri="{FF2B5EF4-FFF2-40B4-BE49-F238E27FC236}">
                <a16:creationId xmlns:a16="http://schemas.microsoft.com/office/drawing/2014/main" id="{CE9B5903-B0EB-51C3-4676-93FFD2FFEA3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1766878-3199-4EAB-94E7-2D6D11070E14}" type="slidenum">
              <a:rPr lang="en-US" smtClean="0"/>
              <a:pPr/>
              <a:t>‹#›</a:t>
            </a:fld>
            <a:endParaRPr lang="en-US" dirty="0"/>
          </a:p>
        </p:txBody>
      </p:sp>
      <p:sp>
        <p:nvSpPr>
          <p:cNvPr id="7" name="Metin kutusu 6">
            <a:extLst>
              <a:ext uri="{FF2B5EF4-FFF2-40B4-BE49-F238E27FC236}">
                <a16:creationId xmlns:a16="http://schemas.microsoft.com/office/drawing/2014/main" id="{D52D60D3-1D7E-D3F3-1062-9EBAEF1A6897}"/>
              </a:ext>
            </a:extLst>
          </p:cNvPr>
          <p:cNvSpPr txBox="1"/>
          <p:nvPr userDrawn="1"/>
        </p:nvSpPr>
        <p:spPr>
          <a:xfrm>
            <a:off x="8244408" y="6538912"/>
            <a:ext cx="1584176" cy="276999"/>
          </a:xfrm>
          <a:prstGeom prst="rect">
            <a:avLst/>
          </a:prstGeom>
          <a:noFill/>
        </p:spPr>
        <p:txBody>
          <a:bodyPr wrap="square" rtlCol="0">
            <a:spAutoFit/>
          </a:bodyPr>
          <a:lstStyle/>
          <a:p>
            <a:fld id="{F302176B-0E47-46AC-8F43-DAB4B8A37D06}" type="slidenum">
              <a:rPr lang="tr-TR" sz="1200" smtClean="0">
                <a:solidFill>
                  <a:prstClr val="black">
                    <a:tint val="75000"/>
                  </a:prstClr>
                </a:solidFill>
              </a:rPr>
              <a:pPr/>
              <a:t>‹#›</a:t>
            </a:fld>
            <a:r>
              <a:rPr lang="tr-TR" sz="1200" dirty="0">
                <a:solidFill>
                  <a:prstClr val="black">
                    <a:tint val="75000"/>
                  </a:prstClr>
                </a:solidFill>
              </a:rPr>
              <a:t> /</a:t>
            </a:r>
            <a:r>
              <a:rPr lang="tr-TR" sz="1200" baseline="0" dirty="0">
                <a:solidFill>
                  <a:prstClr val="black">
                    <a:tint val="75000"/>
                  </a:prstClr>
                </a:solidFill>
              </a:rPr>
              <a:t> 11</a:t>
            </a:r>
          </a:p>
        </p:txBody>
      </p:sp>
    </p:spTree>
    <p:extLst>
      <p:ext uri="{BB962C8B-B14F-4D97-AF65-F5344CB8AC3E}">
        <p14:creationId xmlns:p14="http://schemas.microsoft.com/office/powerpoint/2010/main" val="1804669932"/>
      </p:ext>
    </p:extLst>
  </p:cSld>
  <p:clrMap bg1="lt1" tx1="dk1" bg2="lt2" tx2="dk2" accent1="accent1" accent2="accent2" accent3="accent3" accent4="accent4" accent5="accent5" accent6="accent6" hlink="hlink" folHlink="folHlink"/>
  <p:sldLayoutIdLst>
    <p:sldLayoutId id="2147486109" r:id="rId1"/>
    <p:sldLayoutId id="2147486110" r:id="rId2"/>
    <p:sldLayoutId id="2147486111" r:id="rId3"/>
    <p:sldLayoutId id="2147486112" r:id="rId4"/>
    <p:sldLayoutId id="2147486113" r:id="rId5"/>
    <p:sldLayoutId id="2147486114" r:id="rId6"/>
    <p:sldLayoutId id="2147486115" r:id="rId7"/>
    <p:sldLayoutId id="2147486116" r:id="rId8"/>
    <p:sldLayoutId id="2147486117" r:id="rId9"/>
    <p:sldLayoutId id="2147486118" r:id="rId10"/>
    <p:sldLayoutId id="2147486119" r:id="rId11"/>
    <p:sldLayoutId id="2147486120" r:id="rId12"/>
    <p:sldLayoutId id="2147486077" r:id="rId13"/>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B89B651C-D57F-4438-BAD4-91A8A96FAB90}"/>
              </a:ext>
            </a:extLst>
          </p:cNvPr>
          <p:cNvSpPr/>
          <p:nvPr/>
        </p:nvSpPr>
        <p:spPr>
          <a:xfrm>
            <a:off x="827584" y="962235"/>
            <a:ext cx="7488832" cy="4651786"/>
          </a:xfrm>
          <a:prstGeom prst="rect">
            <a:avLst/>
          </a:prstGeom>
        </p:spPr>
        <p:txBody>
          <a:bodyPr wrap="square">
            <a:spAutoFit/>
          </a:bodyPr>
          <a:lstStyle/>
          <a:p>
            <a:pPr indent="449580" algn="just">
              <a:lnSpc>
                <a:spcPct val="107000"/>
              </a:lnSpc>
              <a:spcAft>
                <a:spcPts val="800"/>
              </a:spcAft>
            </a:pPr>
            <a:r>
              <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Kıymetli Niğdeliler, Değerli Basın Mensupları! Sizleri Sevgi, Saygı Ve Muhabbetle Selamlıyorum.</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Çalışma Arkadaşlarımızla Birlikte Niğde’mizde Huzur ve Asayişin Sağlanması İçin 7/24 Görev Yapan Güvenlik Güçlerimizin 2023-2024 </a:t>
            </a:r>
            <a:r>
              <a:rPr lang="tr-TR"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Yılları Karşılaştırmalı</a:t>
            </a:r>
            <a:r>
              <a:rPr lang="tr-TR"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Verilerini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Paylaşmak Üzere Bir Aradayız. </a:t>
            </a:r>
            <a:r>
              <a:rPr lang="tr-TR"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Şehrimizde</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a:t>
            </a:r>
            <a:r>
              <a:rPr lang="tr-TR" b="1" dirty="0" smtClean="0">
                <a:solidFill>
                  <a:srgbClr val="000000"/>
                </a:solidFill>
                <a:latin typeface="Times New Roman" panose="02020603050405020304" pitchFamily="18" charset="0"/>
                <a:ea typeface="Franklin Gothic"/>
                <a:cs typeface="Times New Roman" panose="02020603050405020304" pitchFamily="18" charset="0"/>
              </a:rPr>
              <a:t>332</a:t>
            </a:r>
            <a:r>
              <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Emniyet ve</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ea typeface="Franklin Gothic"/>
                <a:cs typeface="Times New Roman" panose="02020603050405020304" pitchFamily="18" charset="0"/>
              </a:rPr>
              <a:t>839</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Jandarma Mensubu Olmak Üzere Toplam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tr-TR" b="1" dirty="0">
                <a:solidFill>
                  <a:srgbClr val="000000"/>
                </a:solidFill>
                <a:latin typeface="Times New Roman" panose="02020603050405020304" pitchFamily="18" charset="0"/>
                <a:ea typeface="Franklin Gothic"/>
                <a:cs typeface="Times New Roman" panose="02020603050405020304" pitchFamily="18" charset="0"/>
              </a:rPr>
              <a:t>Bin</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b="1" dirty="0" smtClean="0">
                <a:solidFill>
                  <a:srgbClr val="000000"/>
                </a:solidFill>
                <a:latin typeface="Times New Roman" panose="02020603050405020304" pitchFamily="18" charset="0"/>
                <a:ea typeface="Franklin Gothic"/>
                <a:cs typeface="Times New Roman" panose="02020603050405020304" pitchFamily="18" charset="0"/>
              </a:rPr>
              <a:t>171</a:t>
            </a:r>
            <a:r>
              <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Personelimiz İle Görev Yapıyoruz.</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Niğde’mizin Huzuru Türkiye’mizin Huzuru</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İçin Mesai Mefhumu Gözetmeden   Gece Gündüz Demeden Canla Başla Çalışıyor, Çalışmaya da devam edeceğiz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Şimdi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2023-2024 </a:t>
            </a:r>
            <a:r>
              <a:rPr lang="tr-TR"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Yıllarında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İlimizde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Meydana Gelen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Başta Terör, Kaçakçılık ve Organize Suçlar, Narkotik, Göçmen Kaçakçılığı, Siber Suçlar, Asayiş Suçları ve Trafik Kontrollerine</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Yönelik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Karşılaştırmalı Verilerini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Sizlerle Paylaşacağım.</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9297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03916C60-5C6D-4190-B54D-F8522CF9B681}"/>
              </a:ext>
            </a:extLst>
          </p:cNvPr>
          <p:cNvGraphicFramePr>
            <a:graphicFrameLocks noGrp="1"/>
          </p:cNvGraphicFramePr>
          <p:nvPr>
            <p:extLst>
              <p:ext uri="{D42A27DB-BD31-4B8C-83A1-F6EECF244321}">
                <p14:modId xmlns:p14="http://schemas.microsoft.com/office/powerpoint/2010/main" val="3063279442"/>
              </p:ext>
            </p:extLst>
          </p:nvPr>
        </p:nvGraphicFramePr>
        <p:xfrm>
          <a:off x="323528" y="1700808"/>
          <a:ext cx="8136904" cy="4854011"/>
        </p:xfrm>
        <a:graphic>
          <a:graphicData uri="http://schemas.openxmlformats.org/drawingml/2006/table">
            <a:tbl>
              <a:tblPr>
                <a:tableStyleId>{5C22544A-7EE6-4342-B048-85BDC9FD1C3A}</a:tableStyleId>
              </a:tblPr>
              <a:tblGrid>
                <a:gridCol w="3063808">
                  <a:extLst>
                    <a:ext uri="{9D8B030D-6E8A-4147-A177-3AD203B41FA5}">
                      <a16:colId xmlns:a16="http://schemas.microsoft.com/office/drawing/2014/main" val="611232230"/>
                    </a:ext>
                  </a:extLst>
                </a:gridCol>
                <a:gridCol w="1729032">
                  <a:extLst>
                    <a:ext uri="{9D8B030D-6E8A-4147-A177-3AD203B41FA5}">
                      <a16:colId xmlns:a16="http://schemas.microsoft.com/office/drawing/2014/main" val="3209128981"/>
                    </a:ext>
                  </a:extLst>
                </a:gridCol>
                <a:gridCol w="1653031">
                  <a:extLst>
                    <a:ext uri="{9D8B030D-6E8A-4147-A177-3AD203B41FA5}">
                      <a16:colId xmlns:a16="http://schemas.microsoft.com/office/drawing/2014/main" val="2282584620"/>
                    </a:ext>
                  </a:extLst>
                </a:gridCol>
                <a:gridCol w="1691033">
                  <a:extLst>
                    <a:ext uri="{9D8B030D-6E8A-4147-A177-3AD203B41FA5}">
                      <a16:colId xmlns:a16="http://schemas.microsoft.com/office/drawing/2014/main" val="1838955280"/>
                    </a:ext>
                  </a:extLst>
                </a:gridCol>
              </a:tblGrid>
              <a:tr h="327752">
                <a:tc gridSpan="4">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TRAFİK BİRİMLERİ</a:t>
                      </a:r>
                    </a:p>
                  </a:txBody>
                  <a:tcPr marL="9525" marR="9525" marT="9525"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746119397"/>
                  </a:ext>
                </a:extLst>
              </a:tr>
              <a:tr h="593232">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2023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2024 YILI </a:t>
                      </a:r>
                    </a:p>
                  </a:txBody>
                  <a:tcPr marL="9525" marR="9525" marT="9525" marB="0" anchor="ctr">
                    <a:solidFill>
                      <a:srgbClr val="82DAD0"/>
                    </a:solidFill>
                  </a:tcPr>
                </a:tc>
                <a:tc>
                  <a:txBody>
                    <a:bodyPr/>
                    <a:lstStyle/>
                    <a:p>
                      <a:pPr algn="ctr"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MUKAYESE</a:t>
                      </a:r>
                      <a:b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b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a:t>
                      </a:r>
                    </a:p>
                  </a:txBody>
                  <a:tcPr marL="9525" marR="9525" marT="9525" marB="0" anchor="ctr">
                    <a:solidFill>
                      <a:srgbClr val="82DAD0"/>
                    </a:solidFill>
                  </a:tcPr>
                </a:tc>
                <a:extLst>
                  <a:ext uri="{0D108BD9-81ED-4DB2-BD59-A6C34878D82A}">
                    <a16:rowId xmlns:a16="http://schemas.microsoft.com/office/drawing/2014/main" val="1299016420"/>
                  </a:ext>
                </a:extLst>
              </a:tr>
              <a:tr h="327752">
                <a:tc gridSpan="4">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KONTROL BİLGİLERİ</a:t>
                      </a:r>
                    </a:p>
                  </a:txBody>
                  <a:tcPr marL="9525" marR="9525" marT="9525"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214266741"/>
                  </a:ext>
                </a:extLst>
              </a:tr>
              <a:tr h="426078">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KONTROL EDİLEN ARAÇ</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576 Bin 395</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669 Bin 527</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16,16%</a:t>
                      </a:r>
                    </a:p>
                  </a:txBody>
                  <a:tcPr marL="9525" marR="9525" marT="9525" marB="0" anchor="ctr">
                    <a:solidFill>
                      <a:srgbClr val="82DAD0"/>
                    </a:solidFill>
                  </a:tcPr>
                </a:tc>
                <a:extLst>
                  <a:ext uri="{0D108BD9-81ED-4DB2-BD59-A6C34878D82A}">
                    <a16:rowId xmlns:a16="http://schemas.microsoft.com/office/drawing/2014/main" val="594128323"/>
                  </a:ext>
                </a:extLst>
              </a:tr>
              <a:tr h="426078">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CEZAİ İŞLEM UYG. ARAÇ</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148 Bin 938</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165 Bin 552</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11,15%</a:t>
                      </a:r>
                    </a:p>
                  </a:txBody>
                  <a:tcPr marL="9525" marR="9525" marT="9525" marB="0" anchor="ctr">
                    <a:solidFill>
                      <a:srgbClr val="82DAD0"/>
                    </a:solidFill>
                  </a:tcPr>
                </a:tc>
                <a:extLst>
                  <a:ext uri="{0D108BD9-81ED-4DB2-BD59-A6C34878D82A}">
                    <a16:rowId xmlns:a16="http://schemas.microsoft.com/office/drawing/2014/main" val="2125766925"/>
                  </a:ext>
                </a:extLst>
              </a:tr>
              <a:tr h="426078">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TRAFİKTEN MEN</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 Bin 871</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 Bin 279</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49,04%</a:t>
                      </a:r>
                    </a:p>
                  </a:txBody>
                  <a:tcPr marL="9525" marR="9525" marT="9525" marB="0" anchor="ctr">
                    <a:solidFill>
                      <a:srgbClr val="82DAD0"/>
                    </a:solidFill>
                  </a:tcPr>
                </a:tc>
                <a:extLst>
                  <a:ext uri="{0D108BD9-81ED-4DB2-BD59-A6C34878D82A}">
                    <a16:rowId xmlns:a16="http://schemas.microsoft.com/office/drawing/2014/main" val="4174160292"/>
                  </a:ext>
                </a:extLst>
              </a:tr>
              <a:tr h="426078">
                <a:tc gridSpan="4">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KAZA BİLGİLERİ</a:t>
                      </a:r>
                    </a:p>
                    <a:p>
                      <a:pPr algn="ctr" fontAlgn="b"/>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291049638"/>
                  </a:ext>
                </a:extLst>
              </a:tr>
              <a:tr h="426078">
                <a:tc>
                  <a:txBody>
                    <a:bodyPr/>
                    <a:lstStyle/>
                    <a:p>
                      <a:pPr algn="ctr" fontAlgn="b"/>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2023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2024 YILI </a:t>
                      </a:r>
                    </a:p>
                  </a:txBody>
                  <a:tcPr marL="9525" marR="9525" marT="9525" marB="0" anchor="ctr">
                    <a:solidFill>
                      <a:srgbClr val="82DAD0"/>
                    </a:solidFill>
                  </a:tcPr>
                </a:tc>
                <a:tc>
                  <a:txBody>
                    <a:bodyPr/>
                    <a:lstStyle/>
                    <a:p>
                      <a:pPr algn="ctr"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MUKAYESE</a:t>
                      </a:r>
                      <a:b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b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a:t>
                      </a:r>
                    </a:p>
                  </a:txBody>
                  <a:tcPr marL="9525" marR="9525" marT="9525" marB="0" anchor="ctr">
                    <a:solidFill>
                      <a:srgbClr val="82DAD0"/>
                    </a:solidFill>
                  </a:tcPr>
                </a:tc>
                <a:extLst>
                  <a:ext uri="{0D108BD9-81ED-4DB2-BD59-A6C34878D82A}">
                    <a16:rowId xmlns:a16="http://schemas.microsoft.com/office/drawing/2014/main" val="1212899407"/>
                  </a:ext>
                </a:extLst>
              </a:tr>
              <a:tr h="426078">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GERÇ. TRAFİK KAZA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 Bin 996</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 Bin 146</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5,01%</a:t>
                      </a:r>
                    </a:p>
                  </a:txBody>
                  <a:tcPr marL="9525" marR="9525" marT="9525" marB="0" anchor="ctr">
                    <a:solidFill>
                      <a:srgbClr val="82DAD0"/>
                    </a:solidFill>
                  </a:tcPr>
                </a:tc>
                <a:extLst>
                  <a:ext uri="{0D108BD9-81ED-4DB2-BD59-A6C34878D82A}">
                    <a16:rowId xmlns:a16="http://schemas.microsoft.com/office/drawing/2014/main" val="1720960262"/>
                  </a:ext>
                </a:extLst>
              </a:tr>
              <a:tr h="721055">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YARALANAN VAT. </a:t>
                      </a: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 Bin 67</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 Bin 256</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9,14%</a:t>
                      </a:r>
                    </a:p>
                  </a:txBody>
                  <a:tcPr marL="9525" marR="9525" marT="9525" marB="0" anchor="ctr">
                    <a:solidFill>
                      <a:srgbClr val="82DAD0"/>
                    </a:solidFill>
                  </a:tcPr>
                </a:tc>
                <a:extLst>
                  <a:ext uri="{0D108BD9-81ED-4DB2-BD59-A6C34878D82A}">
                    <a16:rowId xmlns:a16="http://schemas.microsoft.com/office/drawing/2014/main" val="116720318"/>
                  </a:ext>
                </a:extLst>
              </a:tr>
              <a:tr h="327752">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ÖLEN VAT.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28</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31</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10,71%</a:t>
                      </a:r>
                    </a:p>
                  </a:txBody>
                  <a:tcPr marL="9525" marR="9525" marT="9525" marB="0" anchor="ctr">
                    <a:solidFill>
                      <a:srgbClr val="82DAD0"/>
                    </a:solidFill>
                  </a:tcPr>
                </a:tc>
                <a:extLst>
                  <a:ext uri="{0D108BD9-81ED-4DB2-BD59-A6C34878D82A}">
                    <a16:rowId xmlns:a16="http://schemas.microsoft.com/office/drawing/2014/main" val="3523898845"/>
                  </a:ext>
                </a:extLst>
              </a:tr>
            </a:tbl>
          </a:graphicData>
        </a:graphic>
      </p:graphicFrame>
      <p:sp>
        <p:nvSpPr>
          <p:cNvPr id="2" name="Dikdörtgen 1">
            <a:extLst>
              <a:ext uri="{FF2B5EF4-FFF2-40B4-BE49-F238E27FC236}">
                <a16:creationId xmlns:a16="http://schemas.microsoft.com/office/drawing/2014/main" id="{A692F4DE-C1A4-4DE2-B891-1EE7067E6BCD}"/>
              </a:ext>
            </a:extLst>
          </p:cNvPr>
          <p:cNvSpPr/>
          <p:nvPr/>
        </p:nvSpPr>
        <p:spPr>
          <a:xfrm>
            <a:off x="395536" y="-7366"/>
            <a:ext cx="8064896" cy="1530162"/>
          </a:xfrm>
          <a:prstGeom prst="rect">
            <a:avLst/>
          </a:prstGeom>
        </p:spPr>
        <p:txBody>
          <a:bodyPr wrap="square">
            <a:spAutoFit/>
          </a:bodyPr>
          <a:lstStyle/>
          <a:p>
            <a:pPr indent="449580" algn="ctr">
              <a:lnSpc>
                <a:spcPct val="107000"/>
              </a:lnSpc>
              <a:spcAft>
                <a:spcPts val="800"/>
              </a:spcAft>
            </a:pPr>
            <a:r>
              <a:rPr lang="tr-TR" b="1"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TRAFİK</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08940" algn="just">
              <a:lnSpc>
                <a:spcPct val="107000"/>
              </a:lnSpc>
              <a:spcAft>
                <a:spcPts val="800"/>
              </a:spcAft>
            </a:pPr>
            <a:r>
              <a:rPr lang="tr-TR" sz="1200"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Kıymetli Basın Mensupları,</a:t>
            </a:r>
            <a:endParaRPr lang="tr-TR" sz="12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tr-TR" sz="1200" dirty="0">
                <a:latin typeface="Times New Roman" panose="02020603050405020304" pitchFamily="18" charset="0"/>
                <a:cs typeface="Times New Roman" panose="02020603050405020304" pitchFamily="18" charset="0"/>
              </a:rPr>
              <a:t>           Artık Trafik Canavarına Bir Can Dahi Vermek İstemiyoruz. Bırakın Can Vermeyi, Tek Bir Vatandaşımızın Burnunun Dahi Kanamasını İstemiyoruz.  Bakanlığımız, Trafik Konusunda Bugüne Kadar Pek Çok Motto İle Farkındalık Çalışmaları Yapmıştır. Trafik Ekiplerimiz, 2024 </a:t>
            </a:r>
            <a:r>
              <a:rPr lang="tr-TR" sz="1200" dirty="0" smtClean="0">
                <a:latin typeface="Times New Roman" panose="02020603050405020304" pitchFamily="18" charset="0"/>
                <a:cs typeface="Times New Roman" panose="02020603050405020304" pitchFamily="18" charset="0"/>
              </a:rPr>
              <a:t>Yılında da  </a:t>
            </a:r>
            <a:r>
              <a:rPr lang="tr-TR" sz="1200" b="1" dirty="0">
                <a:latin typeface="Times New Roman" panose="02020603050405020304" pitchFamily="18" charset="0"/>
                <a:cs typeface="Times New Roman" panose="02020603050405020304" pitchFamily="18" charset="0"/>
              </a:rPr>
              <a:t> </a:t>
            </a:r>
            <a:r>
              <a:rPr lang="tr-TR" sz="1200" dirty="0">
                <a:latin typeface="Times New Roman" panose="02020603050405020304" pitchFamily="18" charset="0"/>
                <a:cs typeface="Times New Roman" panose="02020603050405020304" pitchFamily="18" charset="0"/>
              </a:rPr>
              <a:t>Uygulama Noktalarında Denetimlerini Aralıksız Sürdürmüşlerdir. 2023-2024 </a:t>
            </a:r>
            <a:r>
              <a:rPr lang="tr-TR" sz="1200" dirty="0" smtClean="0">
                <a:latin typeface="Times New Roman" panose="02020603050405020304" pitchFamily="18" charset="0"/>
                <a:cs typeface="Times New Roman" panose="02020603050405020304" pitchFamily="18" charset="0"/>
              </a:rPr>
              <a:t>Yılları </a:t>
            </a:r>
            <a:r>
              <a:rPr lang="tr-TR" sz="1200" dirty="0">
                <a:latin typeface="Times New Roman" panose="02020603050405020304" pitchFamily="18" charset="0"/>
                <a:cs typeface="Times New Roman" panose="02020603050405020304" pitchFamily="18" charset="0"/>
              </a:rPr>
              <a:t>Kıyaslandığında;</a:t>
            </a:r>
          </a:p>
        </p:txBody>
      </p:sp>
    </p:spTree>
    <p:extLst>
      <p:ext uri="{BB962C8B-B14F-4D97-AF65-F5344CB8AC3E}">
        <p14:creationId xmlns:p14="http://schemas.microsoft.com/office/powerpoint/2010/main" val="4097615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EBAC477D-3713-4181-ABA1-544BD57C1C3A}"/>
              </a:ext>
            </a:extLst>
          </p:cNvPr>
          <p:cNvGraphicFramePr>
            <a:graphicFrameLocks noGrp="1"/>
          </p:cNvGraphicFramePr>
          <p:nvPr>
            <p:extLst>
              <p:ext uri="{D42A27DB-BD31-4B8C-83A1-F6EECF244321}">
                <p14:modId xmlns:p14="http://schemas.microsoft.com/office/powerpoint/2010/main" val="3232694691"/>
              </p:ext>
            </p:extLst>
          </p:nvPr>
        </p:nvGraphicFramePr>
        <p:xfrm>
          <a:off x="323528" y="1340768"/>
          <a:ext cx="8352927" cy="4752525"/>
        </p:xfrm>
        <a:graphic>
          <a:graphicData uri="http://schemas.openxmlformats.org/drawingml/2006/table">
            <a:tbl>
              <a:tblPr>
                <a:tableStyleId>{5C22544A-7EE6-4342-B048-85BDC9FD1C3A}</a:tableStyleId>
              </a:tblPr>
              <a:tblGrid>
                <a:gridCol w="3145148">
                  <a:extLst>
                    <a:ext uri="{9D8B030D-6E8A-4147-A177-3AD203B41FA5}">
                      <a16:colId xmlns:a16="http://schemas.microsoft.com/office/drawing/2014/main" val="278301256"/>
                    </a:ext>
                  </a:extLst>
                </a:gridCol>
                <a:gridCol w="1774935">
                  <a:extLst>
                    <a:ext uri="{9D8B030D-6E8A-4147-A177-3AD203B41FA5}">
                      <a16:colId xmlns:a16="http://schemas.microsoft.com/office/drawing/2014/main" val="720991696"/>
                    </a:ext>
                  </a:extLst>
                </a:gridCol>
                <a:gridCol w="1696917">
                  <a:extLst>
                    <a:ext uri="{9D8B030D-6E8A-4147-A177-3AD203B41FA5}">
                      <a16:colId xmlns:a16="http://schemas.microsoft.com/office/drawing/2014/main" val="4164551563"/>
                    </a:ext>
                  </a:extLst>
                </a:gridCol>
                <a:gridCol w="1735927">
                  <a:extLst>
                    <a:ext uri="{9D8B030D-6E8A-4147-A177-3AD203B41FA5}">
                      <a16:colId xmlns:a16="http://schemas.microsoft.com/office/drawing/2014/main" val="520462055"/>
                    </a:ext>
                  </a:extLst>
                </a:gridCol>
              </a:tblGrid>
              <a:tr h="655765">
                <a:tc gridSpan="4">
                  <a:txBody>
                    <a:bodyPr/>
                    <a:lstStyle/>
                    <a:p>
                      <a:pPr algn="ctr"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UYGULAMA NOKTALARI VERİLERİ</a:t>
                      </a:r>
                    </a:p>
                  </a:txBody>
                  <a:tcPr marL="9525" marR="9525" marT="9525"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14775334"/>
                  </a:ext>
                </a:extLst>
              </a:tr>
              <a:tr h="1276272">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2023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2024 YILI </a:t>
                      </a:r>
                    </a:p>
                  </a:txBody>
                  <a:tcPr marL="9525" marR="9525" marT="9525" marB="0" anchor="ctr">
                    <a:solidFill>
                      <a:srgbClr val="82DAD0"/>
                    </a:solidFill>
                  </a:tcPr>
                </a:tc>
                <a:tc>
                  <a:txBody>
                    <a:bodyPr/>
                    <a:lstStyle/>
                    <a:p>
                      <a:pPr algn="ctr"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MUKAYESE</a:t>
                      </a:r>
                      <a:b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b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a:t>
                      </a:r>
                    </a:p>
                  </a:txBody>
                  <a:tcPr marL="9525" marR="9525" marT="9525" marB="0" anchor="ctr">
                    <a:solidFill>
                      <a:srgbClr val="82DAD0"/>
                    </a:solidFill>
                  </a:tcPr>
                </a:tc>
                <a:extLst>
                  <a:ext uri="{0D108BD9-81ED-4DB2-BD59-A6C34878D82A}">
                    <a16:rowId xmlns:a16="http://schemas.microsoft.com/office/drawing/2014/main" val="2912582758"/>
                  </a:ext>
                </a:extLst>
              </a:tr>
              <a:tr h="705122">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SORGULANAN ŞAHIS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782 Bin 138</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 Milyon 369 Bin 225</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75,06%</a:t>
                      </a:r>
                    </a:p>
                  </a:txBody>
                  <a:tcPr marL="9525" marR="9525" marT="9525" marB="0" anchor="ctr">
                    <a:solidFill>
                      <a:srgbClr val="82DAD0"/>
                    </a:solidFill>
                  </a:tcPr>
                </a:tc>
                <a:extLst>
                  <a:ext uri="{0D108BD9-81ED-4DB2-BD59-A6C34878D82A}">
                    <a16:rowId xmlns:a16="http://schemas.microsoft.com/office/drawing/2014/main" val="4243924658"/>
                  </a:ext>
                </a:extLst>
              </a:tr>
              <a:tr h="705122">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ARANMASI BULUNUP YAKALANAN ŞAHIS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 Bin 599</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 Bin 554</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75,22%</a:t>
                      </a:r>
                    </a:p>
                  </a:txBody>
                  <a:tcPr marL="9525" marR="9525" marT="9525" marB="0" anchor="ctr">
                    <a:solidFill>
                      <a:srgbClr val="82DAD0"/>
                    </a:solidFill>
                  </a:tcPr>
                </a:tc>
                <a:extLst>
                  <a:ext uri="{0D108BD9-81ED-4DB2-BD59-A6C34878D82A}">
                    <a16:rowId xmlns:a16="http://schemas.microsoft.com/office/drawing/2014/main" val="1638330730"/>
                  </a:ext>
                </a:extLst>
              </a:tr>
              <a:tr h="705122">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SORGULANAN ARAÇ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492 Bin 966</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677 Bin 793</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37,49%</a:t>
                      </a:r>
                    </a:p>
                  </a:txBody>
                  <a:tcPr marL="9525" marR="9525" marT="9525" marB="0" anchor="ctr">
                    <a:solidFill>
                      <a:srgbClr val="82DAD0"/>
                    </a:solidFill>
                  </a:tcPr>
                </a:tc>
                <a:extLst>
                  <a:ext uri="{0D108BD9-81ED-4DB2-BD59-A6C34878D82A}">
                    <a16:rowId xmlns:a16="http://schemas.microsoft.com/office/drawing/2014/main" val="1637445387"/>
                  </a:ext>
                </a:extLst>
              </a:tr>
              <a:tr h="705122">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CEZAİ İŞLEM UYGULANAN ARAÇ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14 Bin 834</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22 Bin 935</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54,61%</a:t>
                      </a:r>
                    </a:p>
                  </a:txBody>
                  <a:tcPr marL="9525" marR="9525" marT="9525" marB="0" anchor="ctr">
                    <a:solidFill>
                      <a:srgbClr val="82DAD0"/>
                    </a:solidFill>
                  </a:tcPr>
                </a:tc>
                <a:extLst>
                  <a:ext uri="{0D108BD9-81ED-4DB2-BD59-A6C34878D82A}">
                    <a16:rowId xmlns:a16="http://schemas.microsoft.com/office/drawing/2014/main" val="2534102430"/>
                  </a:ext>
                </a:extLst>
              </a:tr>
            </a:tbl>
          </a:graphicData>
        </a:graphic>
      </p:graphicFrame>
      <p:sp>
        <p:nvSpPr>
          <p:cNvPr id="2" name="Dikdörtgen 1">
            <a:extLst>
              <a:ext uri="{FF2B5EF4-FFF2-40B4-BE49-F238E27FC236}">
                <a16:creationId xmlns:a16="http://schemas.microsoft.com/office/drawing/2014/main" id="{0FA48EAC-5597-4133-A413-4D3E6D8507FB}"/>
              </a:ext>
            </a:extLst>
          </p:cNvPr>
          <p:cNvSpPr/>
          <p:nvPr/>
        </p:nvSpPr>
        <p:spPr>
          <a:xfrm>
            <a:off x="331152" y="373965"/>
            <a:ext cx="8352926" cy="685059"/>
          </a:xfrm>
          <a:prstGeom prst="rect">
            <a:avLst/>
          </a:prstGeom>
        </p:spPr>
        <p:txBody>
          <a:bodyPr wrap="square">
            <a:spAutoFit/>
          </a:bodyPr>
          <a:lstStyle/>
          <a:p>
            <a:pPr indent="449580" algn="just">
              <a:lnSpc>
                <a:spcPct val="107000"/>
              </a:lnSpc>
              <a:spcAft>
                <a:spcPts val="800"/>
              </a:spcAft>
            </a:pPr>
            <a:r>
              <a:rPr lang="tr-TR"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Son Olarak Sizlere 2023-2024 </a:t>
            </a:r>
            <a:r>
              <a:rPr lang="tr-TR" dirty="0" smtClean="0">
                <a:latin typeface="Times New Roman" panose="02020603050405020304" pitchFamily="18" charset="0"/>
                <a:ea typeface="Franklin Gothic"/>
                <a:cs typeface="Times New Roman" panose="02020603050405020304" pitchFamily="18" charset="0"/>
              </a:rPr>
              <a:t>Yıllarında </a:t>
            </a:r>
            <a:r>
              <a:rPr lang="tr-TR" dirty="0" smtClean="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Yapılan </a:t>
            </a:r>
            <a:r>
              <a:rPr lang="tr-TR"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Uygulamalar İle İlgili Bilgi Vererek, Sözlerimi Toparlamak Varsa Sizlerin Sorularını Almak İstiyorum.</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4327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8371C942-6F51-427D-A3F7-4D6F90D64232}"/>
              </a:ext>
            </a:extLst>
          </p:cNvPr>
          <p:cNvGraphicFramePr>
            <a:graphicFrameLocks noGrp="1"/>
          </p:cNvGraphicFramePr>
          <p:nvPr>
            <p:extLst>
              <p:ext uri="{D42A27DB-BD31-4B8C-83A1-F6EECF244321}">
                <p14:modId xmlns:p14="http://schemas.microsoft.com/office/powerpoint/2010/main" val="340813415"/>
              </p:ext>
            </p:extLst>
          </p:nvPr>
        </p:nvGraphicFramePr>
        <p:xfrm>
          <a:off x="179512" y="1977688"/>
          <a:ext cx="8712967" cy="3498620"/>
        </p:xfrm>
        <a:graphic>
          <a:graphicData uri="http://schemas.openxmlformats.org/drawingml/2006/table">
            <a:tbl>
              <a:tblPr>
                <a:tableStyleId>{5C22544A-7EE6-4342-B048-85BDC9FD1C3A}</a:tableStyleId>
              </a:tblPr>
              <a:tblGrid>
                <a:gridCol w="2569837">
                  <a:extLst>
                    <a:ext uri="{9D8B030D-6E8A-4147-A177-3AD203B41FA5}">
                      <a16:colId xmlns:a16="http://schemas.microsoft.com/office/drawing/2014/main" val="3973632959"/>
                    </a:ext>
                  </a:extLst>
                </a:gridCol>
                <a:gridCol w="1762172">
                  <a:extLst>
                    <a:ext uri="{9D8B030D-6E8A-4147-A177-3AD203B41FA5}">
                      <a16:colId xmlns:a16="http://schemas.microsoft.com/office/drawing/2014/main" val="454204873"/>
                    </a:ext>
                  </a:extLst>
                </a:gridCol>
                <a:gridCol w="1566376">
                  <a:extLst>
                    <a:ext uri="{9D8B030D-6E8A-4147-A177-3AD203B41FA5}">
                      <a16:colId xmlns:a16="http://schemas.microsoft.com/office/drawing/2014/main" val="3593907684"/>
                    </a:ext>
                  </a:extLst>
                </a:gridCol>
                <a:gridCol w="2814582">
                  <a:extLst>
                    <a:ext uri="{9D8B030D-6E8A-4147-A177-3AD203B41FA5}">
                      <a16:colId xmlns:a16="http://schemas.microsoft.com/office/drawing/2014/main" val="502015888"/>
                    </a:ext>
                  </a:extLst>
                </a:gridCol>
              </a:tblGrid>
              <a:tr h="352134">
                <a:tc gridSpan="4">
                  <a:txBody>
                    <a:bodyPr/>
                    <a:lstStyle/>
                    <a:p>
                      <a:pPr algn="ctr" fontAlgn="ctr"/>
                      <a:r>
                        <a:rPr lang="tr-TR" sz="1200" b="1" i="0" u="none" strike="noStrike" dirty="0">
                          <a:solidFill>
                            <a:srgbClr val="000000"/>
                          </a:solidFill>
                          <a:effectLst/>
                          <a:latin typeface="Arial Black" panose="020B0A04020102020204" pitchFamily="34" charset="0"/>
                          <a:cs typeface="Times New Roman" panose="02020603050405020304" pitchFamily="18" charset="0"/>
                        </a:rPr>
                        <a:t>TERÖRLE MÜCADELE KAPSAMINDA</a:t>
                      </a:r>
                    </a:p>
                  </a:txBody>
                  <a:tcPr marL="9525" marR="9525" marT="9525"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143238963"/>
                  </a:ext>
                </a:extLst>
              </a:tr>
              <a:tr h="685336">
                <a:tc>
                  <a:txBody>
                    <a:bodyPr/>
                    <a:lstStyle/>
                    <a:p>
                      <a:pPr algn="ctr" fontAlgn="b"/>
                      <a:r>
                        <a:rPr lang="tr-TR" sz="1200" b="1" u="none" strike="noStrike" dirty="0">
                          <a:effectLst/>
                          <a:latin typeface="Arial Black" panose="020B0A04020102020204" pitchFamily="34" charset="0"/>
                          <a:cs typeface="Times New Roman" panose="02020603050405020304" pitchFamily="18" charset="0"/>
                        </a:rPr>
                        <a:t> </a:t>
                      </a:r>
                      <a:endParaRPr lang="tr-TR" sz="1200" b="1" i="0" u="none" strike="noStrike" dirty="0">
                        <a:solidFill>
                          <a:srgbClr val="000000"/>
                        </a:solidFill>
                        <a:effectLst/>
                        <a:latin typeface="Arial Black" panose="020B0A04020102020204" pitchFamily="34" charset="0"/>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u="none" strike="noStrike" dirty="0">
                          <a:effectLst/>
                          <a:latin typeface="Arial Black" panose="020B0A04020102020204" pitchFamily="34" charset="0"/>
                          <a:cs typeface="Times New Roman" panose="02020603050405020304" pitchFamily="18" charset="0"/>
                        </a:rPr>
                        <a:t>2023 YILI</a:t>
                      </a:r>
                      <a:endParaRPr lang="tr-TR" sz="1200" b="1" i="0" u="none" strike="noStrike" dirty="0">
                        <a:solidFill>
                          <a:srgbClr val="000000"/>
                        </a:solidFill>
                        <a:effectLst/>
                        <a:latin typeface="Arial Black" panose="020B0A04020102020204" pitchFamily="34" charset="0"/>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u="none" strike="noStrike" dirty="0">
                          <a:effectLst/>
                          <a:latin typeface="Arial Black" panose="020B0A04020102020204" pitchFamily="34" charset="0"/>
                          <a:cs typeface="Times New Roman" panose="02020603050405020304" pitchFamily="18" charset="0"/>
                        </a:rPr>
                        <a:t>2024 YILI </a:t>
                      </a:r>
                      <a:endParaRPr lang="tr-TR" sz="1200" b="1" i="0" u="none" strike="noStrike" dirty="0">
                        <a:solidFill>
                          <a:srgbClr val="000000"/>
                        </a:solidFill>
                        <a:effectLst/>
                        <a:latin typeface="Arial Black" panose="020B0A04020102020204" pitchFamily="34" charset="0"/>
                        <a:cs typeface="Times New Roman" panose="02020603050405020304" pitchFamily="18" charset="0"/>
                      </a:endParaRPr>
                    </a:p>
                  </a:txBody>
                  <a:tcPr marL="9525" marR="9525" marT="9525" marB="0" anchor="ctr">
                    <a:solidFill>
                      <a:srgbClr val="82DAD0"/>
                    </a:solidFill>
                  </a:tcPr>
                </a:tc>
                <a:tc>
                  <a:txBody>
                    <a:bodyPr/>
                    <a:lstStyle/>
                    <a:p>
                      <a:pPr algn="ctr" fontAlgn="ctr"/>
                      <a:r>
                        <a:rPr lang="tr-TR" sz="1200" b="1" u="none" strike="noStrike">
                          <a:effectLst/>
                          <a:latin typeface="Arial Black" panose="020B0A04020102020204" pitchFamily="34" charset="0"/>
                          <a:cs typeface="Times New Roman" panose="02020603050405020304" pitchFamily="18" charset="0"/>
                        </a:rPr>
                        <a:t>MUKAYESE</a:t>
                      </a:r>
                      <a:br>
                        <a:rPr lang="tr-TR" sz="1200" b="1" u="none" strike="noStrike">
                          <a:effectLst/>
                          <a:latin typeface="Arial Black" panose="020B0A04020102020204" pitchFamily="34" charset="0"/>
                          <a:cs typeface="Times New Roman" panose="02020603050405020304" pitchFamily="18" charset="0"/>
                        </a:rPr>
                      </a:br>
                      <a:r>
                        <a:rPr lang="tr-TR" sz="1200" b="1" u="none" strike="noStrike">
                          <a:effectLst/>
                          <a:latin typeface="Arial Black" panose="020B0A04020102020204" pitchFamily="34" charset="0"/>
                          <a:cs typeface="Times New Roman" panose="02020603050405020304" pitchFamily="18" charset="0"/>
                        </a:rPr>
                        <a:t>%</a:t>
                      </a:r>
                      <a:endParaRPr lang="tr-TR" sz="1200" b="1" i="0" u="none" strike="noStrike">
                        <a:solidFill>
                          <a:srgbClr val="000000"/>
                        </a:solidFill>
                        <a:effectLst/>
                        <a:latin typeface="Arial Black" panose="020B0A04020102020204" pitchFamily="34" charset="0"/>
                        <a:cs typeface="Times New Roman" panose="02020603050405020304" pitchFamily="18" charset="0"/>
                      </a:endParaRPr>
                    </a:p>
                  </a:txBody>
                  <a:tcPr marL="9525" marR="9525" marT="9525" marB="0" anchor="ctr">
                    <a:solidFill>
                      <a:srgbClr val="82DAD0"/>
                    </a:solidFill>
                  </a:tcPr>
                </a:tc>
                <a:extLst>
                  <a:ext uri="{0D108BD9-81ED-4DB2-BD59-A6C34878D82A}">
                    <a16:rowId xmlns:a16="http://schemas.microsoft.com/office/drawing/2014/main" val="2252684042"/>
                  </a:ext>
                </a:extLst>
              </a:tr>
              <a:tr h="492230">
                <a:tc>
                  <a:txBody>
                    <a:bodyPr/>
                    <a:lstStyle/>
                    <a:p>
                      <a:pPr algn="ctr" fontAlgn="b"/>
                      <a:r>
                        <a:rPr lang="tr-TR" sz="900" b="1" u="none" strike="noStrike" dirty="0">
                          <a:effectLst/>
                          <a:latin typeface="Arial Black" panose="020B0A04020102020204" pitchFamily="34" charset="0"/>
                          <a:cs typeface="Times New Roman" panose="02020603050405020304" pitchFamily="18" charset="0"/>
                        </a:rPr>
                        <a:t>OPERASYON SAYISI</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43</a:t>
                      </a: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67</a:t>
                      </a: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55,81%</a:t>
                      </a:r>
                    </a:p>
                  </a:txBody>
                  <a:tcPr marL="9525" marR="9525" marT="9525" marB="0" anchor="ctr">
                    <a:solidFill>
                      <a:srgbClr val="82DAD0"/>
                    </a:solidFill>
                  </a:tcPr>
                </a:tc>
                <a:extLst>
                  <a:ext uri="{0D108BD9-81ED-4DB2-BD59-A6C34878D82A}">
                    <a16:rowId xmlns:a16="http://schemas.microsoft.com/office/drawing/2014/main" val="3413815092"/>
                  </a:ext>
                </a:extLst>
              </a:tr>
              <a:tr h="492230">
                <a:tc>
                  <a:txBody>
                    <a:bodyPr/>
                    <a:lstStyle/>
                    <a:p>
                      <a:pPr algn="ctr" fontAlgn="b"/>
                      <a:r>
                        <a:rPr lang="tr-TR" sz="900" b="1" u="none" strike="noStrike" dirty="0">
                          <a:effectLst/>
                          <a:latin typeface="Arial Black" panose="020B0A04020102020204" pitchFamily="34" charset="0"/>
                          <a:cs typeface="Times New Roman" panose="02020603050405020304" pitchFamily="18" charset="0"/>
                        </a:rPr>
                        <a:t>YAKALANAN ŞAHIS SAYISI</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31</a:t>
                      </a: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62</a:t>
                      </a:r>
                    </a:p>
                  </a:txBody>
                  <a:tcPr marL="9525" marR="9525" marT="9525" marB="0" anchor="ctr">
                    <a:solidFill>
                      <a:srgbClr val="82DAD0"/>
                    </a:solidFill>
                  </a:tcPr>
                </a:tc>
                <a:tc>
                  <a:txBody>
                    <a:bodyPr/>
                    <a:lstStyle/>
                    <a:p>
                      <a:pPr algn="ctr" fontAlgn="b"/>
                      <a:r>
                        <a:rPr lang="tr-TR" sz="1200" b="1" i="0" u="none" strike="noStrike">
                          <a:solidFill>
                            <a:srgbClr val="000000"/>
                          </a:solidFill>
                          <a:effectLst/>
                          <a:latin typeface="Arial Black" panose="020B0A04020102020204" pitchFamily="34" charset="0"/>
                        </a:rPr>
                        <a:t>100,00%</a:t>
                      </a:r>
                    </a:p>
                  </a:txBody>
                  <a:tcPr marL="9525" marR="9525" marT="9525" marB="0" anchor="ctr">
                    <a:solidFill>
                      <a:srgbClr val="82DAD0"/>
                    </a:solidFill>
                  </a:tcPr>
                </a:tc>
                <a:extLst>
                  <a:ext uri="{0D108BD9-81ED-4DB2-BD59-A6C34878D82A}">
                    <a16:rowId xmlns:a16="http://schemas.microsoft.com/office/drawing/2014/main" val="2073097764"/>
                  </a:ext>
                </a:extLst>
              </a:tr>
              <a:tr h="492230">
                <a:tc>
                  <a:txBody>
                    <a:bodyPr/>
                    <a:lstStyle/>
                    <a:p>
                      <a:pPr algn="ctr" fontAlgn="b"/>
                      <a:r>
                        <a:rPr lang="tr-TR" sz="900" b="1" u="none" strike="noStrike" dirty="0">
                          <a:effectLst/>
                          <a:latin typeface="Arial Black" panose="020B0A04020102020204" pitchFamily="34" charset="0"/>
                          <a:cs typeface="Times New Roman" panose="02020603050405020304" pitchFamily="18" charset="0"/>
                        </a:rPr>
                        <a:t>TUTUKLANAN ŞAHIS SAYISI</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12</a:t>
                      </a: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8</a:t>
                      </a: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-33,33%</a:t>
                      </a:r>
                    </a:p>
                  </a:txBody>
                  <a:tcPr marL="9525" marR="9525" marT="9525" marB="0" anchor="ctr">
                    <a:solidFill>
                      <a:srgbClr val="82DAD0"/>
                    </a:solidFill>
                  </a:tcPr>
                </a:tc>
                <a:extLst>
                  <a:ext uri="{0D108BD9-81ED-4DB2-BD59-A6C34878D82A}">
                    <a16:rowId xmlns:a16="http://schemas.microsoft.com/office/drawing/2014/main" val="1923619329"/>
                  </a:ext>
                </a:extLst>
              </a:tr>
              <a:tr h="492230">
                <a:tc>
                  <a:txBody>
                    <a:bodyPr/>
                    <a:lstStyle/>
                    <a:p>
                      <a:pPr algn="ctr" fontAlgn="b"/>
                      <a:r>
                        <a:rPr lang="tr-TR" sz="900" b="1" u="none" strike="noStrike" dirty="0">
                          <a:effectLst/>
                          <a:latin typeface="Arial Black" panose="020B0A04020102020204" pitchFamily="34" charset="0"/>
                          <a:cs typeface="Times New Roman" panose="02020603050405020304" pitchFamily="18" charset="0"/>
                        </a:rPr>
                        <a:t>ADLİ KONTROL KARARI VERİLEN ŞAHIS SAYISI</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i="0" u="none" strike="noStrike">
                          <a:solidFill>
                            <a:srgbClr val="000000"/>
                          </a:solidFill>
                          <a:effectLst/>
                          <a:latin typeface="Arial Black" panose="020B0A04020102020204" pitchFamily="34" charset="0"/>
                        </a:rPr>
                        <a:t>1</a:t>
                      </a:r>
                    </a:p>
                  </a:txBody>
                  <a:tcPr marL="9525" marR="9525" marT="9525" marB="0" anchor="ctr">
                    <a:solidFill>
                      <a:srgbClr val="82DAD0"/>
                    </a:solidFill>
                  </a:tcPr>
                </a:tc>
                <a:tc>
                  <a:txBody>
                    <a:bodyPr/>
                    <a:lstStyle/>
                    <a:p>
                      <a:pPr algn="ctr" fontAlgn="b"/>
                      <a:r>
                        <a:rPr lang="tr-TR" sz="1200" b="1" i="0" u="none" strike="noStrike" dirty="0" smtClean="0">
                          <a:solidFill>
                            <a:srgbClr val="000000"/>
                          </a:solidFill>
                          <a:effectLst/>
                          <a:latin typeface="Arial Black" panose="020B0A04020102020204" pitchFamily="34" charset="0"/>
                        </a:rPr>
                        <a:t>10</a:t>
                      </a:r>
                      <a:endParaRPr lang="tr-TR" sz="12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900,00%</a:t>
                      </a:r>
                    </a:p>
                  </a:txBody>
                  <a:tcPr marL="9525" marR="9525" marT="9525" marB="0" anchor="ctr">
                    <a:solidFill>
                      <a:srgbClr val="82DAD0"/>
                    </a:solidFill>
                  </a:tcPr>
                </a:tc>
                <a:extLst>
                  <a:ext uri="{0D108BD9-81ED-4DB2-BD59-A6C34878D82A}">
                    <a16:rowId xmlns:a16="http://schemas.microsoft.com/office/drawing/2014/main" val="1932036036"/>
                  </a:ext>
                </a:extLst>
              </a:tr>
              <a:tr h="492230">
                <a:tc>
                  <a:txBody>
                    <a:bodyPr/>
                    <a:lstStyle/>
                    <a:p>
                      <a:pPr algn="ctr" fontAlgn="b"/>
                      <a:r>
                        <a:rPr lang="tr-TR" sz="900" b="1" u="none" strike="noStrike" dirty="0">
                          <a:effectLst/>
                          <a:latin typeface="Arial Black" panose="020B0A04020102020204" pitchFamily="34" charset="0"/>
                          <a:cs typeface="Times New Roman" panose="02020603050405020304" pitchFamily="18" charset="0"/>
                        </a:rPr>
                        <a:t>TUTUKSUZ YARGILANMAK ÜZERE SERBEST BIRAKILAN ŞAHIS SAYISI</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18</a:t>
                      </a:r>
                    </a:p>
                  </a:txBody>
                  <a:tcPr marL="9525" marR="9525" marT="9525" marB="0" anchor="ctr">
                    <a:solidFill>
                      <a:srgbClr val="82DAD0"/>
                    </a:solidFill>
                  </a:tcPr>
                </a:tc>
                <a:tc>
                  <a:txBody>
                    <a:bodyPr/>
                    <a:lstStyle/>
                    <a:p>
                      <a:pPr algn="ctr" fontAlgn="b"/>
                      <a:r>
                        <a:rPr lang="tr-TR" sz="1200" b="1" i="0" u="none" strike="noStrike" dirty="0" smtClean="0">
                          <a:solidFill>
                            <a:srgbClr val="000000"/>
                          </a:solidFill>
                          <a:effectLst/>
                          <a:latin typeface="Arial Black" panose="020B0A04020102020204" pitchFamily="34" charset="0"/>
                        </a:rPr>
                        <a:t>44</a:t>
                      </a:r>
                      <a:endParaRPr lang="tr-TR" sz="12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tc>
                  <a:txBody>
                    <a:bodyPr/>
                    <a:lstStyle/>
                    <a:p>
                      <a:pPr algn="ctr" fontAlgn="b"/>
                      <a:r>
                        <a:rPr lang="tr-TR" sz="1200" b="1" i="0" u="none" strike="noStrike" dirty="0">
                          <a:solidFill>
                            <a:srgbClr val="000000"/>
                          </a:solidFill>
                          <a:effectLst/>
                          <a:latin typeface="Arial Black" panose="020B0A04020102020204" pitchFamily="34" charset="0"/>
                        </a:rPr>
                        <a:t>50,00%</a:t>
                      </a:r>
                    </a:p>
                  </a:txBody>
                  <a:tcPr marL="9525" marR="9525" marT="9525" marB="0" anchor="ctr">
                    <a:solidFill>
                      <a:srgbClr val="82DAD0"/>
                    </a:solidFill>
                  </a:tcPr>
                </a:tc>
                <a:extLst>
                  <a:ext uri="{0D108BD9-81ED-4DB2-BD59-A6C34878D82A}">
                    <a16:rowId xmlns:a16="http://schemas.microsoft.com/office/drawing/2014/main" val="4238153855"/>
                  </a:ext>
                </a:extLst>
              </a:tr>
            </a:tbl>
          </a:graphicData>
        </a:graphic>
      </p:graphicFrame>
      <p:sp>
        <p:nvSpPr>
          <p:cNvPr id="2" name="Dikdörtgen 1">
            <a:extLst>
              <a:ext uri="{FF2B5EF4-FFF2-40B4-BE49-F238E27FC236}">
                <a16:creationId xmlns:a16="http://schemas.microsoft.com/office/drawing/2014/main" id="{3D8AC40F-1DC5-41C4-9A88-0E55614253F2}"/>
              </a:ext>
            </a:extLst>
          </p:cNvPr>
          <p:cNvSpPr/>
          <p:nvPr/>
        </p:nvSpPr>
        <p:spPr>
          <a:xfrm>
            <a:off x="755575" y="64150"/>
            <a:ext cx="8136903" cy="1189428"/>
          </a:xfrm>
          <a:prstGeom prst="rect">
            <a:avLst/>
          </a:prstGeom>
        </p:spPr>
        <p:txBody>
          <a:bodyPr wrap="square">
            <a:spAutoFit/>
          </a:bodyPr>
          <a:lstStyle/>
          <a:p>
            <a:pPr indent="408940" algn="ctr">
              <a:lnSpc>
                <a:spcPct val="107000"/>
              </a:lnSpc>
              <a:spcAft>
                <a:spcPts val="800"/>
              </a:spcAft>
            </a:pPr>
            <a:r>
              <a:rPr lang="tr-TR" b="1"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TERÖRLE MÜCADELE</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08940" algn="just">
              <a:lnSpc>
                <a:spcPct val="107000"/>
              </a:lnSpc>
              <a:spcAft>
                <a:spcPts val="800"/>
              </a:spcAft>
            </a:pPr>
            <a:r>
              <a:rPr lang="tr-TR" b="1"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Kıymetli Basın Mensupları,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6350" indent="-6350" algn="just">
              <a:lnSpc>
                <a:spcPct val="108000"/>
              </a:lnSpc>
              <a:spcAft>
                <a:spcPts val="1145"/>
              </a:spcAft>
            </a:pPr>
            <a:r>
              <a:rPr lang="tr-TR" dirty="0">
                <a:latin typeface="Times New Roman" panose="02020603050405020304" pitchFamily="18" charset="0"/>
                <a:ea typeface="Franklin Gothic"/>
                <a:cs typeface="Times New Roman" panose="02020603050405020304" pitchFamily="18" charset="0"/>
              </a:rPr>
              <a:t>       2023-2024 </a:t>
            </a:r>
            <a:r>
              <a:rPr lang="tr-TR" dirty="0" smtClean="0">
                <a:latin typeface="Times New Roman" panose="02020603050405020304" pitchFamily="18" charset="0"/>
                <a:ea typeface="Franklin Gothic"/>
                <a:cs typeface="Times New Roman" panose="02020603050405020304" pitchFamily="18" charset="0"/>
              </a:rPr>
              <a:t>Yıllarında </a:t>
            </a:r>
            <a:r>
              <a:rPr lang="tr-TR" dirty="0">
                <a:latin typeface="Times New Roman" panose="02020603050405020304" pitchFamily="18" charset="0"/>
                <a:ea typeface="Franklin Gothic"/>
                <a:cs typeface="Times New Roman" panose="02020603050405020304" pitchFamily="18" charset="0"/>
              </a:rPr>
              <a:t>Terör Örgütlerine Yönelik Yapılan Çalışmalarda İlimizde;</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5862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8280CAF7-4148-47E0-AEF2-BE35532A9BE5}"/>
              </a:ext>
            </a:extLst>
          </p:cNvPr>
          <p:cNvGraphicFramePr>
            <a:graphicFrameLocks noGrp="1"/>
          </p:cNvGraphicFramePr>
          <p:nvPr>
            <p:extLst>
              <p:ext uri="{D42A27DB-BD31-4B8C-83A1-F6EECF244321}">
                <p14:modId xmlns:p14="http://schemas.microsoft.com/office/powerpoint/2010/main" val="1460234833"/>
              </p:ext>
            </p:extLst>
          </p:nvPr>
        </p:nvGraphicFramePr>
        <p:xfrm>
          <a:off x="399626" y="1196752"/>
          <a:ext cx="8496944" cy="5400606"/>
        </p:xfrm>
        <a:graphic>
          <a:graphicData uri="http://schemas.openxmlformats.org/drawingml/2006/table">
            <a:tbl>
              <a:tblPr>
                <a:tableStyleId>{5C22544A-7EE6-4342-B048-85BDC9FD1C3A}</a:tableStyleId>
              </a:tblPr>
              <a:tblGrid>
                <a:gridCol w="3502704">
                  <a:extLst>
                    <a:ext uri="{9D8B030D-6E8A-4147-A177-3AD203B41FA5}">
                      <a16:colId xmlns:a16="http://schemas.microsoft.com/office/drawing/2014/main" val="1557182453"/>
                    </a:ext>
                  </a:extLst>
                </a:gridCol>
                <a:gridCol w="1536689">
                  <a:extLst>
                    <a:ext uri="{9D8B030D-6E8A-4147-A177-3AD203B41FA5}">
                      <a16:colId xmlns:a16="http://schemas.microsoft.com/office/drawing/2014/main" val="3387846744"/>
                    </a:ext>
                  </a:extLst>
                </a:gridCol>
                <a:gridCol w="1613524">
                  <a:extLst>
                    <a:ext uri="{9D8B030D-6E8A-4147-A177-3AD203B41FA5}">
                      <a16:colId xmlns:a16="http://schemas.microsoft.com/office/drawing/2014/main" val="3485135052"/>
                    </a:ext>
                  </a:extLst>
                </a:gridCol>
                <a:gridCol w="1844027">
                  <a:extLst>
                    <a:ext uri="{9D8B030D-6E8A-4147-A177-3AD203B41FA5}">
                      <a16:colId xmlns:a16="http://schemas.microsoft.com/office/drawing/2014/main" val="3733487949"/>
                    </a:ext>
                  </a:extLst>
                </a:gridCol>
              </a:tblGrid>
              <a:tr h="160272">
                <a:tc gridSpan="4">
                  <a:txBody>
                    <a:bodyPr/>
                    <a:lstStyle/>
                    <a:p>
                      <a:pPr algn="ctr" fontAlgn="ctr"/>
                      <a:r>
                        <a:rPr lang="tr-TR" sz="900" b="1" u="none" strike="noStrike" dirty="0">
                          <a:effectLst/>
                          <a:latin typeface="Arial Black" panose="020B0A04020102020204" pitchFamily="34" charset="0"/>
                          <a:cs typeface="Times New Roman" panose="02020603050405020304" pitchFamily="18" charset="0"/>
                        </a:rPr>
                        <a:t>KAÇAKÇILIK VE ORGANİZE SUÇLARLA MÜCADELE KAPSAMINDA</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048039482"/>
                  </a:ext>
                </a:extLst>
              </a:tr>
              <a:tr h="312042">
                <a:tc>
                  <a:txBody>
                    <a:bodyPr/>
                    <a:lstStyle/>
                    <a:p>
                      <a:pPr algn="ctr" fontAlgn="ctr"/>
                      <a:r>
                        <a:rPr lang="tr-TR" sz="900" b="1" u="none" strike="noStrike" dirty="0">
                          <a:effectLst/>
                          <a:latin typeface="Arial Black" panose="020B0A04020102020204" pitchFamily="34" charset="0"/>
                          <a:cs typeface="Times New Roman" panose="02020603050405020304" pitchFamily="18" charset="0"/>
                        </a:rPr>
                        <a:t> </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a:txBody>
                    <a:bodyPr/>
                    <a:lstStyle/>
                    <a:p>
                      <a:pPr algn="ctr" fontAlgn="b"/>
                      <a:r>
                        <a:rPr lang="tr-TR" sz="900" b="1" u="none" strike="noStrike">
                          <a:effectLst/>
                          <a:latin typeface="Arial Black" panose="020B0A04020102020204" pitchFamily="34" charset="0"/>
                          <a:cs typeface="Times New Roman" panose="02020603050405020304" pitchFamily="18" charset="0"/>
                        </a:rPr>
                        <a:t>2023 YILI </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a:txBody>
                    <a:bodyPr/>
                    <a:lstStyle/>
                    <a:p>
                      <a:pPr algn="ctr" fontAlgn="b"/>
                      <a:r>
                        <a:rPr lang="tr-TR" sz="900" b="1" u="none" strike="noStrike">
                          <a:effectLst/>
                          <a:latin typeface="Arial Black" panose="020B0A04020102020204" pitchFamily="34" charset="0"/>
                          <a:cs typeface="Times New Roman" panose="02020603050405020304" pitchFamily="18" charset="0"/>
                        </a:rPr>
                        <a:t>2024 YILI </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a:txBody>
                    <a:bodyPr/>
                    <a:lstStyle/>
                    <a:p>
                      <a:pPr algn="ctr" fontAlgn="ctr"/>
                      <a:r>
                        <a:rPr lang="tr-TR" sz="900" b="1" u="none" strike="noStrike">
                          <a:effectLst/>
                          <a:latin typeface="Arial Black" panose="020B0A04020102020204" pitchFamily="34" charset="0"/>
                          <a:cs typeface="Times New Roman" panose="02020603050405020304" pitchFamily="18" charset="0"/>
                        </a:rPr>
                        <a:t>MUKAYESE</a:t>
                      </a:r>
                      <a:br>
                        <a:rPr lang="tr-TR" sz="900" b="1" u="none" strike="noStrike">
                          <a:effectLst/>
                          <a:latin typeface="Arial Black" panose="020B0A04020102020204" pitchFamily="34" charset="0"/>
                          <a:cs typeface="Times New Roman" panose="02020603050405020304" pitchFamily="18" charset="0"/>
                        </a:rPr>
                      </a:br>
                      <a:r>
                        <a:rPr lang="tr-TR" sz="900" b="1" u="none" strike="noStrike">
                          <a:effectLst/>
                          <a:latin typeface="Arial Black" panose="020B0A04020102020204" pitchFamily="34" charset="0"/>
                          <a:cs typeface="Times New Roman" panose="02020603050405020304" pitchFamily="18" charset="0"/>
                        </a:rPr>
                        <a:t>%</a:t>
                      </a:r>
                      <a:endParaRPr lang="tr-TR" sz="900" b="1" i="0" u="none" strike="noStrike">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extLst>
                  <a:ext uri="{0D108BD9-81ED-4DB2-BD59-A6C34878D82A}">
                    <a16:rowId xmlns:a16="http://schemas.microsoft.com/office/drawing/2014/main" val="2206424655"/>
                  </a:ext>
                </a:extLst>
              </a:tr>
              <a:tr h="196036">
                <a:tc>
                  <a:txBody>
                    <a:bodyPr/>
                    <a:lstStyle/>
                    <a:p>
                      <a:pPr algn="ctr" fontAlgn="b"/>
                      <a:r>
                        <a:rPr lang="tr-TR" sz="800" b="1" u="none" strike="noStrike" dirty="0">
                          <a:effectLst/>
                          <a:latin typeface="Arial Black" panose="020B0A04020102020204" pitchFamily="34" charset="0"/>
                          <a:cs typeface="Times New Roman" panose="02020603050405020304" pitchFamily="18" charset="0"/>
                        </a:rPr>
                        <a:t>OPERASYON SAYISI</a:t>
                      </a:r>
                      <a:endParaRPr lang="tr-TR" sz="8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203</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247</a:t>
                      </a:r>
                      <a:endParaRPr lang="tr-TR" sz="11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21,67%</a:t>
                      </a:r>
                    </a:p>
                  </a:txBody>
                  <a:tcPr marL="9525" marR="9525" marT="9525" marB="0" anchor="ctr">
                    <a:solidFill>
                      <a:srgbClr val="82DAD0"/>
                    </a:solidFill>
                  </a:tcPr>
                </a:tc>
                <a:extLst>
                  <a:ext uri="{0D108BD9-81ED-4DB2-BD59-A6C34878D82A}">
                    <a16:rowId xmlns:a16="http://schemas.microsoft.com/office/drawing/2014/main" val="3272087627"/>
                  </a:ext>
                </a:extLst>
              </a:tr>
              <a:tr h="220476">
                <a:tc>
                  <a:txBody>
                    <a:bodyPr/>
                    <a:lstStyle/>
                    <a:p>
                      <a:pPr algn="ctr" fontAlgn="b"/>
                      <a:r>
                        <a:rPr lang="tr-TR" sz="800" b="1" u="none" strike="noStrike" dirty="0">
                          <a:effectLst/>
                          <a:latin typeface="Arial Black" panose="020B0A04020102020204" pitchFamily="34" charset="0"/>
                          <a:cs typeface="Times New Roman" panose="02020603050405020304" pitchFamily="18" charset="0"/>
                        </a:rPr>
                        <a:t>YAKALANAN ŞAHIS SAYISI</a:t>
                      </a:r>
                      <a:endParaRPr lang="tr-TR" sz="8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251</a:t>
                      </a:r>
                    </a:p>
                  </a:txBody>
                  <a:tcPr marL="9525" marR="9525" marT="9525"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341</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35,86%</a:t>
                      </a:r>
                    </a:p>
                  </a:txBody>
                  <a:tcPr marL="9525" marR="9525" marT="9525" marB="0" anchor="ctr">
                    <a:solidFill>
                      <a:srgbClr val="82DAD0"/>
                    </a:solidFill>
                  </a:tcPr>
                </a:tc>
                <a:extLst>
                  <a:ext uri="{0D108BD9-81ED-4DB2-BD59-A6C34878D82A}">
                    <a16:rowId xmlns:a16="http://schemas.microsoft.com/office/drawing/2014/main" val="665576134"/>
                  </a:ext>
                </a:extLst>
              </a:tr>
              <a:tr h="220476">
                <a:tc>
                  <a:txBody>
                    <a:bodyPr/>
                    <a:lstStyle/>
                    <a:p>
                      <a:pPr algn="ctr" fontAlgn="b"/>
                      <a:r>
                        <a:rPr lang="tr-TR" sz="800" b="1" u="none" strike="noStrike" dirty="0">
                          <a:effectLst/>
                          <a:latin typeface="Arial Black" panose="020B0A04020102020204" pitchFamily="34" charset="0"/>
                          <a:cs typeface="Times New Roman" panose="02020603050405020304" pitchFamily="18" charset="0"/>
                        </a:rPr>
                        <a:t>TUTUKLANAN ŞAHIS SAYISI</a:t>
                      </a:r>
                      <a:endParaRPr lang="tr-TR" sz="8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11</a:t>
                      </a:r>
                    </a:p>
                  </a:txBody>
                  <a:tcPr marL="9525" marR="9525" marT="9525"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14</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27,27%</a:t>
                      </a:r>
                    </a:p>
                  </a:txBody>
                  <a:tcPr marL="9525" marR="9525" marT="9525" marB="0" anchor="ctr">
                    <a:solidFill>
                      <a:srgbClr val="82DAD0"/>
                    </a:solidFill>
                  </a:tcPr>
                </a:tc>
                <a:extLst>
                  <a:ext uri="{0D108BD9-81ED-4DB2-BD59-A6C34878D82A}">
                    <a16:rowId xmlns:a16="http://schemas.microsoft.com/office/drawing/2014/main" val="1902692827"/>
                  </a:ext>
                </a:extLst>
              </a:tr>
              <a:tr h="327711">
                <a:tc>
                  <a:txBody>
                    <a:bodyPr/>
                    <a:lstStyle/>
                    <a:p>
                      <a:pPr algn="ctr" fontAlgn="b"/>
                      <a:r>
                        <a:rPr lang="tr-TR" sz="800" b="1" i="0" u="none" strike="noStrike" dirty="0">
                          <a:solidFill>
                            <a:srgbClr val="000000"/>
                          </a:solidFill>
                          <a:effectLst/>
                          <a:latin typeface="Arial Black" panose="020B0A04020102020204" pitchFamily="34" charset="0"/>
                          <a:cs typeface="Times New Roman" panose="02020603050405020304" pitchFamily="18" charset="0"/>
                        </a:rPr>
                        <a:t>ADLİ KONTROL ŞARTIYLA SERBEST BIRAKILAN</a:t>
                      </a:r>
                      <a:r>
                        <a:rPr lang="tr-TR" sz="800" b="1" i="0" u="none" strike="noStrike" baseline="0" dirty="0">
                          <a:solidFill>
                            <a:srgbClr val="000000"/>
                          </a:solidFill>
                          <a:effectLst/>
                          <a:latin typeface="Arial Black" panose="020B0A04020102020204" pitchFamily="34" charset="0"/>
                          <a:cs typeface="Times New Roman" panose="02020603050405020304" pitchFamily="18" charset="0"/>
                        </a:rPr>
                        <a:t> </a:t>
                      </a:r>
                      <a:endParaRPr lang="tr-TR" sz="8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7</a:t>
                      </a:r>
                      <a:endParaRPr lang="tr-TR" sz="11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5</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-28,57%</a:t>
                      </a:r>
                    </a:p>
                  </a:txBody>
                  <a:tcPr marL="9525" marR="9525" marT="9525" marB="0" anchor="ctr">
                    <a:solidFill>
                      <a:srgbClr val="82DAD0"/>
                    </a:solidFill>
                  </a:tcPr>
                </a:tc>
                <a:extLst>
                  <a:ext uri="{0D108BD9-81ED-4DB2-BD59-A6C34878D82A}">
                    <a16:rowId xmlns:a16="http://schemas.microsoft.com/office/drawing/2014/main" val="2708186149"/>
                  </a:ext>
                </a:extLst>
              </a:tr>
              <a:tr h="434945">
                <a:tc>
                  <a:txBody>
                    <a:bodyPr/>
                    <a:lstStyle/>
                    <a:p>
                      <a:pPr algn="ctr" fontAlgn="b"/>
                      <a:r>
                        <a:rPr lang="tr-TR" sz="800" b="1" u="none" strike="noStrike" dirty="0">
                          <a:effectLst/>
                          <a:latin typeface="Arial Black" panose="020B0A04020102020204" pitchFamily="34" charset="0"/>
                          <a:cs typeface="Times New Roman" panose="02020603050405020304" pitchFamily="18" charset="0"/>
                        </a:rPr>
                        <a:t>TUTUKSUZ YARGILANMAK ÜZERE SERBEST BIRAKILAN ŞAHIS SAYISI</a:t>
                      </a:r>
                      <a:endParaRPr lang="tr-TR" sz="8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233</a:t>
                      </a:r>
                    </a:p>
                  </a:txBody>
                  <a:tcPr marL="9525" marR="9525" marT="9525"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322</a:t>
                      </a:r>
                    </a:p>
                  </a:txBody>
                  <a:tcPr marL="9525" marR="9525" marT="9525"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38,20%</a:t>
                      </a:r>
                    </a:p>
                  </a:txBody>
                  <a:tcPr marL="9525" marR="9525" marT="9525" marB="0" anchor="ctr">
                    <a:solidFill>
                      <a:srgbClr val="82DAD0"/>
                    </a:solidFill>
                  </a:tcPr>
                </a:tc>
                <a:extLst>
                  <a:ext uri="{0D108BD9-81ED-4DB2-BD59-A6C34878D82A}">
                    <a16:rowId xmlns:a16="http://schemas.microsoft.com/office/drawing/2014/main" val="266099679"/>
                  </a:ext>
                </a:extLst>
              </a:tr>
              <a:tr h="196036">
                <a:tc gridSpan="3">
                  <a:txBody>
                    <a:bodyPr/>
                    <a:lstStyle/>
                    <a:p>
                      <a:pPr algn="ctr" fontAlgn="ctr"/>
                      <a:r>
                        <a:rPr lang="tr-TR" sz="900" b="1" u="none" strike="noStrike" dirty="0">
                          <a:effectLst/>
                          <a:latin typeface="Arial Black" panose="020B0A04020102020204" pitchFamily="34" charset="0"/>
                          <a:cs typeface="Times New Roman" panose="02020603050405020304" pitchFamily="18" charset="0"/>
                        </a:rPr>
                        <a:t>ELE  GEÇEN MALZEMELER</a:t>
                      </a:r>
                      <a:endParaRPr lang="tr-TR" sz="900" b="1" i="0" u="none" strike="noStrike" dirty="0">
                        <a:solidFill>
                          <a:srgbClr val="000000"/>
                        </a:solidFill>
                        <a:effectLst/>
                        <a:latin typeface="Arial Black" panose="020B0A04020102020204" pitchFamily="34" charset="0"/>
                        <a:cs typeface="Times New Roman" panose="02020603050405020304" pitchFamily="18" charset="0"/>
                      </a:endParaRPr>
                    </a:p>
                  </a:txBody>
                  <a:tcPr marL="7684" marR="7684" marT="7684" marB="0" anchor="ctr">
                    <a:solidFill>
                      <a:srgbClr val="82DAD0"/>
                    </a:solidFill>
                  </a:tcPr>
                </a:tc>
                <a:tc hMerge="1">
                  <a:txBody>
                    <a:bodyPr/>
                    <a:lstStyle/>
                    <a:p>
                      <a:endParaRPr lang="tr-TR"/>
                    </a:p>
                  </a:txBody>
                  <a:tcPr/>
                </a:tc>
                <a:tc hMerge="1">
                  <a:txBody>
                    <a:bodyPr/>
                    <a:lstStyle/>
                    <a:p>
                      <a:pPr algn="ctr" fontAlgn="ctr"/>
                      <a:endParaRPr lang="tr-TR" sz="9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84" marR="7684" marT="7684" marB="0" anchor="ctr"/>
                </a:tc>
                <a:tc>
                  <a:txBody>
                    <a:bodyPr/>
                    <a:lstStyle/>
                    <a:p>
                      <a:pPr algn="ctr" fontAlgn="b"/>
                      <a:endParaRPr lang="tr-TR" sz="11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extLst>
                  <a:ext uri="{0D108BD9-81ED-4DB2-BD59-A6C34878D82A}">
                    <a16:rowId xmlns:a16="http://schemas.microsoft.com/office/drawing/2014/main" val="3374819054"/>
                  </a:ext>
                </a:extLst>
              </a:tr>
              <a:tr h="196036">
                <a:tc>
                  <a:txBody>
                    <a:bodyPr/>
                    <a:lstStyle/>
                    <a:p>
                      <a:pPr algn="ctr" fontAlgn="b"/>
                      <a:r>
                        <a:rPr lang="tr-TR" sz="900" b="1" i="0" u="none" strike="noStrike" dirty="0">
                          <a:solidFill>
                            <a:srgbClr val="000000"/>
                          </a:solidFill>
                          <a:effectLst/>
                          <a:latin typeface="Arial Black" panose="020B0A04020102020204" pitchFamily="34" charset="0"/>
                        </a:rPr>
                        <a:t>SAHTE ABD DOLARI</a:t>
                      </a:r>
                    </a:p>
                  </a:txBody>
                  <a:tcPr marL="9525" marR="9525" marT="9525" marB="0" anchor="ctr">
                    <a:solidFill>
                      <a:srgbClr val="82DAD0"/>
                    </a:solidFill>
                  </a:tcPr>
                </a:tc>
                <a:tc>
                  <a:txBody>
                    <a:bodyPr/>
                    <a:lstStyle/>
                    <a:p>
                      <a:pPr algn="ctr"/>
                      <a:r>
                        <a:rPr lang="tr-TR" sz="900" b="1" i="0" u="none" strike="noStrike" dirty="0">
                          <a:solidFill>
                            <a:srgbClr val="000000"/>
                          </a:solidFill>
                          <a:effectLst/>
                          <a:latin typeface="Arial Black" panose="020B0A04020102020204" pitchFamily="34" charset="0"/>
                        </a:rPr>
                        <a:t>0</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a:solidFill>
                            <a:srgbClr val="000000"/>
                          </a:solidFill>
                          <a:effectLst/>
                          <a:latin typeface="Arial Black" panose="020B0A04020102020204" pitchFamily="34" charset="0"/>
                        </a:rPr>
                        <a:t>13</a:t>
                      </a:r>
                      <a:endParaRPr lang="tr-TR" sz="9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tc>
                  <a:txBody>
                    <a:bodyPr/>
                    <a:lstStyle/>
                    <a:p>
                      <a:pPr algn="ctr" fontAlgn="b"/>
                      <a:endParaRPr lang="tr-TR" sz="11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extLst>
                  <a:ext uri="{0D108BD9-81ED-4DB2-BD59-A6C34878D82A}">
                    <a16:rowId xmlns:a16="http://schemas.microsoft.com/office/drawing/2014/main" val="3155521140"/>
                  </a:ext>
                </a:extLst>
              </a:tr>
              <a:tr h="196036">
                <a:tc>
                  <a:txBody>
                    <a:bodyPr/>
                    <a:lstStyle/>
                    <a:p>
                      <a:pPr algn="ctr" fontAlgn="b"/>
                      <a:r>
                        <a:rPr lang="tr-TR" sz="900" b="1" i="0" u="none" strike="noStrike" dirty="0">
                          <a:solidFill>
                            <a:srgbClr val="000000"/>
                          </a:solidFill>
                          <a:effectLst/>
                          <a:latin typeface="Arial Black" panose="020B0A04020102020204" pitchFamily="34" charset="0"/>
                        </a:rPr>
                        <a:t>SAHTE BELGE</a:t>
                      </a:r>
                    </a:p>
                  </a:txBody>
                  <a:tcPr marL="9525" marR="9525" marT="9525" marB="0" anchor="ctr">
                    <a:solidFill>
                      <a:srgbClr val="82DAD0"/>
                    </a:solidFill>
                  </a:tcPr>
                </a:tc>
                <a:tc>
                  <a:txBody>
                    <a:bodyPr/>
                    <a:lstStyle/>
                    <a:p>
                      <a:pPr algn="ctr"/>
                      <a:r>
                        <a:rPr lang="tr-TR" sz="900" b="1" i="0" u="none" strike="noStrike">
                          <a:solidFill>
                            <a:srgbClr val="000000"/>
                          </a:solidFill>
                          <a:effectLst/>
                          <a:latin typeface="Arial Black" panose="020B0A04020102020204" pitchFamily="34" charset="0"/>
                        </a:rPr>
                        <a:t>7</a:t>
                      </a:r>
                      <a:endParaRPr lang="tr-TR" sz="900" b="1">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a:solidFill>
                            <a:srgbClr val="000000"/>
                          </a:solidFill>
                          <a:effectLst/>
                          <a:latin typeface="Arial Black" panose="020B0A04020102020204" pitchFamily="34" charset="0"/>
                        </a:rPr>
                        <a:t>10</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42,86%</a:t>
                      </a:r>
                    </a:p>
                  </a:txBody>
                  <a:tcPr marL="9525" marR="9525" marT="9525" marB="0" anchor="ctr">
                    <a:solidFill>
                      <a:srgbClr val="82DAD0"/>
                    </a:solidFill>
                  </a:tcPr>
                </a:tc>
                <a:extLst>
                  <a:ext uri="{0D108BD9-81ED-4DB2-BD59-A6C34878D82A}">
                    <a16:rowId xmlns:a16="http://schemas.microsoft.com/office/drawing/2014/main" val="1460169133"/>
                  </a:ext>
                </a:extLst>
              </a:tr>
              <a:tr h="196036">
                <a:tc>
                  <a:txBody>
                    <a:bodyPr/>
                    <a:lstStyle/>
                    <a:p>
                      <a:pPr algn="ctr" fontAlgn="b"/>
                      <a:r>
                        <a:rPr lang="tr-TR" sz="900" b="1" i="0" u="none" strike="noStrike" dirty="0">
                          <a:solidFill>
                            <a:srgbClr val="000000"/>
                          </a:solidFill>
                          <a:effectLst/>
                          <a:latin typeface="Arial Black" panose="020B0A04020102020204" pitchFamily="34" charset="0"/>
                        </a:rPr>
                        <a:t>SAHTE ÇEK</a:t>
                      </a:r>
                    </a:p>
                  </a:txBody>
                  <a:tcPr marL="9525" marR="9525" marT="9525" marB="0" anchor="ctr">
                    <a:solidFill>
                      <a:srgbClr val="82DAD0"/>
                    </a:solidFill>
                  </a:tcPr>
                </a:tc>
                <a:tc>
                  <a:txBody>
                    <a:bodyPr/>
                    <a:lstStyle/>
                    <a:p>
                      <a:pPr algn="ctr"/>
                      <a:r>
                        <a:rPr lang="tr-TR" sz="900" b="1" i="0" u="none" strike="noStrike" dirty="0">
                          <a:solidFill>
                            <a:srgbClr val="000000"/>
                          </a:solidFill>
                          <a:effectLst/>
                          <a:latin typeface="Arial Black" panose="020B0A04020102020204" pitchFamily="34" charset="0"/>
                        </a:rPr>
                        <a:t>2</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a:solidFill>
                            <a:srgbClr val="000000"/>
                          </a:solidFill>
                          <a:effectLst/>
                          <a:latin typeface="Arial Black" panose="020B0A04020102020204" pitchFamily="34" charset="0"/>
                        </a:rPr>
                        <a:t>26</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1200,00%</a:t>
                      </a:r>
                    </a:p>
                  </a:txBody>
                  <a:tcPr marL="9525" marR="9525" marT="9525" marB="0" anchor="ctr">
                    <a:solidFill>
                      <a:srgbClr val="82DAD0"/>
                    </a:solidFill>
                  </a:tcPr>
                </a:tc>
                <a:extLst>
                  <a:ext uri="{0D108BD9-81ED-4DB2-BD59-A6C34878D82A}">
                    <a16:rowId xmlns:a16="http://schemas.microsoft.com/office/drawing/2014/main" val="4088971086"/>
                  </a:ext>
                </a:extLst>
              </a:tr>
              <a:tr h="196036">
                <a:tc>
                  <a:txBody>
                    <a:bodyPr/>
                    <a:lstStyle/>
                    <a:p>
                      <a:pPr algn="ctr" fontAlgn="b"/>
                      <a:r>
                        <a:rPr lang="tr-TR" sz="900" b="1" i="0" u="none" strike="noStrike" dirty="0">
                          <a:solidFill>
                            <a:srgbClr val="000000"/>
                          </a:solidFill>
                          <a:effectLst/>
                          <a:latin typeface="Arial Black" panose="020B0A04020102020204" pitchFamily="34" charset="0"/>
                        </a:rPr>
                        <a:t>KAÇAK SİGARA</a:t>
                      </a:r>
                    </a:p>
                  </a:txBody>
                  <a:tcPr marL="9525" marR="9525" marT="9525" marB="0" anchor="ctr">
                    <a:solidFill>
                      <a:srgbClr val="82DAD0"/>
                    </a:solidFill>
                  </a:tcPr>
                </a:tc>
                <a:tc>
                  <a:txBody>
                    <a:bodyPr/>
                    <a:lstStyle/>
                    <a:p>
                      <a:pPr algn="ctr"/>
                      <a:r>
                        <a:rPr lang="tr-TR" sz="900" b="1" i="0" u="none" strike="noStrike" dirty="0">
                          <a:solidFill>
                            <a:srgbClr val="000000"/>
                          </a:solidFill>
                          <a:effectLst/>
                          <a:latin typeface="Arial Black" panose="020B0A04020102020204" pitchFamily="34" charset="0"/>
                        </a:rPr>
                        <a:t>6 Bin 802</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201 Bin 001</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2855,03%</a:t>
                      </a:r>
                    </a:p>
                  </a:txBody>
                  <a:tcPr marL="9525" marR="9525" marT="9525" marB="0" anchor="ctr">
                    <a:solidFill>
                      <a:srgbClr val="82DAD0"/>
                    </a:solidFill>
                  </a:tcPr>
                </a:tc>
                <a:extLst>
                  <a:ext uri="{0D108BD9-81ED-4DB2-BD59-A6C34878D82A}">
                    <a16:rowId xmlns:a16="http://schemas.microsoft.com/office/drawing/2014/main" val="4281020105"/>
                  </a:ext>
                </a:extLst>
              </a:tr>
              <a:tr h="196036">
                <a:tc>
                  <a:txBody>
                    <a:bodyPr/>
                    <a:lstStyle/>
                    <a:p>
                      <a:pPr algn="ctr" fontAlgn="b"/>
                      <a:r>
                        <a:rPr lang="tr-TR" sz="900" b="1" i="0" u="none" strike="noStrike" dirty="0">
                          <a:solidFill>
                            <a:srgbClr val="000000"/>
                          </a:solidFill>
                          <a:effectLst/>
                          <a:latin typeface="Arial Black" panose="020B0A04020102020204" pitchFamily="34" charset="0"/>
                        </a:rPr>
                        <a:t>MAKARON</a:t>
                      </a:r>
                    </a:p>
                  </a:txBody>
                  <a:tcPr marL="9525" marR="9525" marT="9525" marB="0" anchor="ctr">
                    <a:solidFill>
                      <a:srgbClr val="82DAD0"/>
                    </a:solidFill>
                  </a:tcPr>
                </a:tc>
                <a:tc>
                  <a:txBody>
                    <a:bodyPr/>
                    <a:lstStyle/>
                    <a:p>
                      <a:pPr algn="ctr"/>
                      <a:r>
                        <a:rPr lang="tr-TR" sz="900" b="1" i="0" u="none" strike="noStrike" dirty="0">
                          <a:solidFill>
                            <a:srgbClr val="000000"/>
                          </a:solidFill>
                          <a:effectLst/>
                          <a:latin typeface="Arial Black" panose="020B0A04020102020204" pitchFamily="34" charset="0"/>
                        </a:rPr>
                        <a:t>80 Milyon 896 Bin 870</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24 Milyon 033 Bin 400</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-70,29%</a:t>
                      </a:r>
                    </a:p>
                  </a:txBody>
                  <a:tcPr marL="9525" marR="9525" marT="9525" marB="0" anchor="ctr">
                    <a:solidFill>
                      <a:srgbClr val="82DAD0"/>
                    </a:solidFill>
                  </a:tcPr>
                </a:tc>
                <a:extLst>
                  <a:ext uri="{0D108BD9-81ED-4DB2-BD59-A6C34878D82A}">
                    <a16:rowId xmlns:a16="http://schemas.microsoft.com/office/drawing/2014/main" val="555054930"/>
                  </a:ext>
                </a:extLst>
              </a:tr>
              <a:tr h="196036">
                <a:tc>
                  <a:txBody>
                    <a:bodyPr/>
                    <a:lstStyle/>
                    <a:p>
                      <a:pPr algn="ctr" fontAlgn="b"/>
                      <a:r>
                        <a:rPr lang="tr-TR" sz="900" b="1" i="0" u="none" strike="noStrike">
                          <a:solidFill>
                            <a:srgbClr val="000000"/>
                          </a:solidFill>
                          <a:effectLst/>
                          <a:latin typeface="Arial Black" panose="020B0A04020102020204" pitchFamily="34" charset="0"/>
                        </a:rPr>
                        <a:t>ŞİŞE İÇKİ</a:t>
                      </a:r>
                    </a:p>
                  </a:txBody>
                  <a:tcPr marL="9525" marR="9525" marT="9525" marB="0" anchor="ctr">
                    <a:solidFill>
                      <a:srgbClr val="82DAD0"/>
                    </a:solidFill>
                  </a:tcPr>
                </a:tc>
                <a:tc>
                  <a:txBody>
                    <a:bodyPr/>
                    <a:lstStyle/>
                    <a:p>
                      <a:pPr algn="ctr"/>
                      <a:r>
                        <a:rPr lang="tr-TR" sz="900" b="1" i="0" u="none" strike="noStrike" dirty="0">
                          <a:solidFill>
                            <a:srgbClr val="000000"/>
                          </a:solidFill>
                          <a:effectLst/>
                          <a:latin typeface="Arial Black" panose="020B0A04020102020204" pitchFamily="34" charset="0"/>
                        </a:rPr>
                        <a:t>861</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2 Bin 126</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146,92%</a:t>
                      </a:r>
                    </a:p>
                  </a:txBody>
                  <a:tcPr marL="9525" marR="9525" marT="9525" marB="0" anchor="ctr">
                    <a:solidFill>
                      <a:srgbClr val="82DAD0"/>
                    </a:solidFill>
                  </a:tcPr>
                </a:tc>
                <a:extLst>
                  <a:ext uri="{0D108BD9-81ED-4DB2-BD59-A6C34878D82A}">
                    <a16:rowId xmlns:a16="http://schemas.microsoft.com/office/drawing/2014/main" val="1103381973"/>
                  </a:ext>
                </a:extLst>
              </a:tr>
              <a:tr h="196036">
                <a:tc>
                  <a:txBody>
                    <a:bodyPr/>
                    <a:lstStyle/>
                    <a:p>
                      <a:pPr algn="ctr" fontAlgn="b"/>
                      <a:r>
                        <a:rPr lang="tr-TR" sz="900" b="1" i="0" u="none" strike="noStrike">
                          <a:solidFill>
                            <a:srgbClr val="000000"/>
                          </a:solidFill>
                          <a:effectLst/>
                          <a:latin typeface="Arial Black" panose="020B0A04020102020204" pitchFamily="34" charset="0"/>
                        </a:rPr>
                        <a:t>KAÇAK EMTİA</a:t>
                      </a:r>
                    </a:p>
                  </a:txBody>
                  <a:tcPr marL="9525" marR="9525" marT="9525" marB="0" anchor="ctr">
                    <a:solidFill>
                      <a:srgbClr val="82DAD0"/>
                    </a:solidFill>
                  </a:tcPr>
                </a:tc>
                <a:tc>
                  <a:txBody>
                    <a:bodyPr/>
                    <a:lstStyle/>
                    <a:p>
                      <a:pPr algn="ctr"/>
                      <a:r>
                        <a:rPr lang="tr-TR" sz="900" b="1" i="0" u="none" strike="noStrike">
                          <a:solidFill>
                            <a:srgbClr val="000000"/>
                          </a:solidFill>
                          <a:effectLst/>
                          <a:latin typeface="Arial Black" panose="020B0A04020102020204" pitchFamily="34" charset="0"/>
                        </a:rPr>
                        <a:t>205</a:t>
                      </a:r>
                      <a:endParaRPr lang="tr-TR" sz="900" b="1">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1.337</a:t>
                      </a:r>
                    </a:p>
                  </a:txBody>
                  <a:tcPr marL="9525" marR="9525" marT="9525"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552,20%</a:t>
                      </a:r>
                    </a:p>
                  </a:txBody>
                  <a:tcPr marL="9525" marR="9525" marT="9525" marB="0" anchor="ctr">
                    <a:solidFill>
                      <a:srgbClr val="82DAD0"/>
                    </a:solidFill>
                  </a:tcPr>
                </a:tc>
                <a:extLst>
                  <a:ext uri="{0D108BD9-81ED-4DB2-BD59-A6C34878D82A}">
                    <a16:rowId xmlns:a16="http://schemas.microsoft.com/office/drawing/2014/main" val="3537284576"/>
                  </a:ext>
                </a:extLst>
              </a:tr>
              <a:tr h="196036">
                <a:tc>
                  <a:txBody>
                    <a:bodyPr/>
                    <a:lstStyle/>
                    <a:p>
                      <a:pPr algn="ctr" fontAlgn="b"/>
                      <a:r>
                        <a:rPr lang="tr-TR" sz="900" b="1" i="0" u="none" strike="noStrike" dirty="0">
                          <a:solidFill>
                            <a:srgbClr val="000000"/>
                          </a:solidFill>
                          <a:effectLst/>
                          <a:latin typeface="Arial Black" panose="020B0A04020102020204" pitchFamily="34" charset="0"/>
                        </a:rPr>
                        <a:t>CEP TELEFONU</a:t>
                      </a:r>
                    </a:p>
                  </a:txBody>
                  <a:tcPr marL="9525" marR="9525" marT="9525" marB="0" anchor="ctr">
                    <a:solidFill>
                      <a:srgbClr val="82DAD0"/>
                    </a:solidFill>
                  </a:tcPr>
                </a:tc>
                <a:tc>
                  <a:txBody>
                    <a:bodyPr/>
                    <a:lstStyle/>
                    <a:p>
                      <a:pPr algn="ctr"/>
                      <a:r>
                        <a:rPr lang="tr-TR" sz="900" b="1" i="0" u="none" strike="noStrike" dirty="0">
                          <a:solidFill>
                            <a:srgbClr val="000000"/>
                          </a:solidFill>
                          <a:effectLst/>
                          <a:latin typeface="Arial Black" panose="020B0A04020102020204" pitchFamily="34" charset="0"/>
                        </a:rPr>
                        <a:t>86</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a:solidFill>
                            <a:srgbClr val="000000"/>
                          </a:solidFill>
                          <a:effectLst/>
                          <a:latin typeface="Arial Black" panose="020B0A04020102020204" pitchFamily="34" charset="0"/>
                        </a:rPr>
                        <a:t>160</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86,05%</a:t>
                      </a:r>
                    </a:p>
                  </a:txBody>
                  <a:tcPr marL="9525" marR="9525" marT="9525" marB="0" anchor="ctr">
                    <a:solidFill>
                      <a:srgbClr val="82DAD0"/>
                    </a:solidFill>
                  </a:tcPr>
                </a:tc>
                <a:extLst>
                  <a:ext uri="{0D108BD9-81ED-4DB2-BD59-A6C34878D82A}">
                    <a16:rowId xmlns:a16="http://schemas.microsoft.com/office/drawing/2014/main" val="1044835848"/>
                  </a:ext>
                </a:extLst>
              </a:tr>
              <a:tr h="196036">
                <a:tc>
                  <a:txBody>
                    <a:bodyPr/>
                    <a:lstStyle/>
                    <a:p>
                      <a:pPr algn="ctr" fontAlgn="b"/>
                      <a:r>
                        <a:rPr lang="tr-TR" sz="900" b="1" i="0" u="none" strike="noStrike" dirty="0">
                          <a:solidFill>
                            <a:srgbClr val="000000"/>
                          </a:solidFill>
                          <a:effectLst/>
                          <a:latin typeface="Arial Black" panose="020B0A04020102020204" pitchFamily="34" charset="0"/>
                        </a:rPr>
                        <a:t>TABANCA</a:t>
                      </a:r>
                    </a:p>
                  </a:txBody>
                  <a:tcPr marL="9525" marR="9525" marT="9525" marB="0" anchor="ctr">
                    <a:solidFill>
                      <a:srgbClr val="82DAD0"/>
                    </a:solidFill>
                  </a:tcPr>
                </a:tc>
                <a:tc>
                  <a:txBody>
                    <a:bodyPr/>
                    <a:lstStyle/>
                    <a:p>
                      <a:pPr algn="ctr"/>
                      <a:r>
                        <a:rPr lang="tr-TR" sz="900" b="1" i="0" u="none" strike="noStrike" dirty="0" smtClean="0">
                          <a:solidFill>
                            <a:srgbClr val="000000"/>
                          </a:solidFill>
                          <a:effectLst/>
                          <a:latin typeface="Arial Black" panose="020B0A04020102020204" pitchFamily="34" charset="0"/>
                        </a:rPr>
                        <a:t>29</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111</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323,08%</a:t>
                      </a:r>
                    </a:p>
                  </a:txBody>
                  <a:tcPr marL="9525" marR="9525" marT="9525" marB="0" anchor="ctr">
                    <a:solidFill>
                      <a:srgbClr val="82DAD0"/>
                    </a:solidFill>
                  </a:tcPr>
                </a:tc>
                <a:extLst>
                  <a:ext uri="{0D108BD9-81ED-4DB2-BD59-A6C34878D82A}">
                    <a16:rowId xmlns:a16="http://schemas.microsoft.com/office/drawing/2014/main" val="2897679505"/>
                  </a:ext>
                </a:extLst>
              </a:tr>
              <a:tr h="196036">
                <a:tc>
                  <a:txBody>
                    <a:bodyPr/>
                    <a:lstStyle/>
                    <a:p>
                      <a:pPr algn="ctr" fontAlgn="b"/>
                      <a:r>
                        <a:rPr lang="tr-TR" sz="900" b="1" i="0" u="none" strike="noStrike" dirty="0">
                          <a:solidFill>
                            <a:srgbClr val="000000"/>
                          </a:solidFill>
                          <a:effectLst/>
                          <a:latin typeface="Arial Black" panose="020B0A04020102020204" pitchFamily="34" charset="0"/>
                        </a:rPr>
                        <a:t>TÜFEK</a:t>
                      </a:r>
                    </a:p>
                  </a:txBody>
                  <a:tcPr marL="9525" marR="9525" marT="9525" marB="0" anchor="ctr">
                    <a:solidFill>
                      <a:srgbClr val="82DAD0"/>
                    </a:solidFill>
                  </a:tcPr>
                </a:tc>
                <a:tc>
                  <a:txBody>
                    <a:bodyPr/>
                    <a:lstStyle/>
                    <a:p>
                      <a:pPr algn="ctr"/>
                      <a:r>
                        <a:rPr lang="tr-TR" sz="900" b="1" i="0" u="none" strike="noStrike" dirty="0">
                          <a:solidFill>
                            <a:srgbClr val="000000"/>
                          </a:solidFill>
                          <a:effectLst/>
                          <a:latin typeface="Arial Black" panose="020B0A04020102020204" pitchFamily="34" charset="0"/>
                        </a:rPr>
                        <a:t>7</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a:solidFill>
                            <a:srgbClr val="000000"/>
                          </a:solidFill>
                          <a:effectLst/>
                          <a:latin typeface="Arial Black" panose="020B0A04020102020204" pitchFamily="34" charset="0"/>
                        </a:rPr>
                        <a:t>4</a:t>
                      </a:r>
                    </a:p>
                  </a:txBody>
                  <a:tcPr marL="9525" marR="9525" marT="9525" marB="0" anchor="ctr">
                    <a:solidFill>
                      <a:srgbClr val="82DAD0"/>
                    </a:solidFill>
                  </a:tcPr>
                </a:tc>
                <a:tc>
                  <a:txBody>
                    <a:bodyPr/>
                    <a:lstStyle/>
                    <a:p>
                      <a:pPr algn="ctr" fontAlgn="b"/>
                      <a:r>
                        <a:rPr lang="tr-TR" sz="1100" b="1" i="0" u="none" strike="noStrike" dirty="0">
                          <a:solidFill>
                            <a:srgbClr val="000000"/>
                          </a:solidFill>
                          <a:effectLst/>
                          <a:latin typeface="Arial Black" panose="020B0A04020102020204" pitchFamily="34" charset="0"/>
                        </a:rPr>
                        <a:t>-42,86%</a:t>
                      </a:r>
                    </a:p>
                  </a:txBody>
                  <a:tcPr marL="9525" marR="9525" marT="9525" marB="0" anchor="ctr">
                    <a:solidFill>
                      <a:srgbClr val="82DAD0"/>
                    </a:solidFill>
                  </a:tcPr>
                </a:tc>
                <a:extLst>
                  <a:ext uri="{0D108BD9-81ED-4DB2-BD59-A6C34878D82A}">
                    <a16:rowId xmlns:a16="http://schemas.microsoft.com/office/drawing/2014/main" val="393921179"/>
                  </a:ext>
                </a:extLst>
              </a:tr>
              <a:tr h="196036">
                <a:tc>
                  <a:txBody>
                    <a:bodyPr/>
                    <a:lstStyle/>
                    <a:p>
                      <a:pPr algn="ctr" fontAlgn="b"/>
                      <a:r>
                        <a:rPr lang="tr-TR" sz="900" b="1" i="0" u="none" strike="noStrike">
                          <a:solidFill>
                            <a:srgbClr val="000000"/>
                          </a:solidFill>
                          <a:effectLst/>
                          <a:latin typeface="Arial Black" panose="020B0A04020102020204" pitchFamily="34" charset="0"/>
                        </a:rPr>
                        <a:t>FİŞEK</a:t>
                      </a:r>
                    </a:p>
                  </a:txBody>
                  <a:tcPr marL="9525" marR="9525" marT="9525" marB="0" anchor="ctr">
                    <a:solidFill>
                      <a:srgbClr val="82DAD0"/>
                    </a:solidFill>
                  </a:tcPr>
                </a:tc>
                <a:tc>
                  <a:txBody>
                    <a:bodyPr/>
                    <a:lstStyle/>
                    <a:p>
                      <a:pPr algn="ctr"/>
                      <a:r>
                        <a:rPr lang="tr-TR" sz="900" b="1" i="0" u="none" strike="noStrike">
                          <a:solidFill>
                            <a:srgbClr val="000000"/>
                          </a:solidFill>
                          <a:effectLst/>
                          <a:latin typeface="Arial Black" panose="020B0A04020102020204" pitchFamily="34" charset="0"/>
                        </a:rPr>
                        <a:t>381</a:t>
                      </a:r>
                      <a:endParaRPr lang="tr-TR" sz="900" b="1">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1.041</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173,23%</a:t>
                      </a:r>
                    </a:p>
                  </a:txBody>
                  <a:tcPr marL="9525" marR="9525" marT="9525" marB="0" anchor="ctr">
                    <a:solidFill>
                      <a:srgbClr val="82DAD0"/>
                    </a:solidFill>
                  </a:tcPr>
                </a:tc>
                <a:extLst>
                  <a:ext uri="{0D108BD9-81ED-4DB2-BD59-A6C34878D82A}">
                    <a16:rowId xmlns:a16="http://schemas.microsoft.com/office/drawing/2014/main" val="2677999266"/>
                  </a:ext>
                </a:extLst>
              </a:tr>
              <a:tr h="196036">
                <a:tc>
                  <a:txBody>
                    <a:bodyPr/>
                    <a:lstStyle/>
                    <a:p>
                      <a:pPr algn="ctr" fontAlgn="b"/>
                      <a:r>
                        <a:rPr lang="tr-TR" sz="900" b="1" i="0" u="none" strike="noStrike">
                          <a:solidFill>
                            <a:srgbClr val="000000"/>
                          </a:solidFill>
                          <a:effectLst/>
                          <a:latin typeface="Arial Black" panose="020B0A04020102020204" pitchFamily="34" charset="0"/>
                        </a:rPr>
                        <a:t>GÜBRE ( Kg)</a:t>
                      </a:r>
                    </a:p>
                  </a:txBody>
                  <a:tcPr marL="9525" marR="9525" marT="9525" marB="0" anchor="ctr">
                    <a:solidFill>
                      <a:srgbClr val="82DAD0"/>
                    </a:solidFill>
                  </a:tcPr>
                </a:tc>
                <a:tc>
                  <a:txBody>
                    <a:bodyPr/>
                    <a:lstStyle/>
                    <a:p>
                      <a:pPr algn="ctr"/>
                      <a:r>
                        <a:rPr lang="tr-TR" sz="900" b="1" i="0" u="none" strike="noStrike">
                          <a:solidFill>
                            <a:srgbClr val="000000"/>
                          </a:solidFill>
                          <a:effectLst/>
                          <a:latin typeface="Arial Black" panose="020B0A04020102020204" pitchFamily="34" charset="0"/>
                        </a:rPr>
                        <a:t>0</a:t>
                      </a:r>
                      <a:endParaRPr lang="tr-TR" sz="900" b="1">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3</a:t>
                      </a:r>
                    </a:p>
                  </a:txBody>
                  <a:tcPr marL="9525" marR="9525" marT="9525" marB="0" anchor="ctr">
                    <a:solidFill>
                      <a:srgbClr val="82DAD0"/>
                    </a:solidFill>
                  </a:tcPr>
                </a:tc>
                <a:tc>
                  <a:txBody>
                    <a:bodyPr/>
                    <a:lstStyle/>
                    <a:p>
                      <a:pPr algn="ctr" fontAlgn="b"/>
                      <a:endParaRPr lang="tr-TR" sz="11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extLst>
                  <a:ext uri="{0D108BD9-81ED-4DB2-BD59-A6C34878D82A}">
                    <a16:rowId xmlns:a16="http://schemas.microsoft.com/office/drawing/2014/main" val="68043954"/>
                  </a:ext>
                </a:extLst>
              </a:tr>
              <a:tr h="196036">
                <a:tc>
                  <a:txBody>
                    <a:bodyPr/>
                    <a:lstStyle/>
                    <a:p>
                      <a:pPr algn="ctr" fontAlgn="b"/>
                      <a:r>
                        <a:rPr lang="tr-TR" sz="900" b="1" i="0" u="none" strike="noStrike">
                          <a:solidFill>
                            <a:srgbClr val="000000"/>
                          </a:solidFill>
                          <a:effectLst/>
                          <a:latin typeface="Arial Black" panose="020B0A04020102020204" pitchFamily="34" charset="0"/>
                        </a:rPr>
                        <a:t>TARİHİ ESER </a:t>
                      </a:r>
                    </a:p>
                  </a:txBody>
                  <a:tcPr marL="9525" marR="9525" marT="9525" marB="0" anchor="ctr">
                    <a:solidFill>
                      <a:srgbClr val="82DAD0"/>
                    </a:solidFill>
                  </a:tcPr>
                </a:tc>
                <a:tc>
                  <a:txBody>
                    <a:bodyPr/>
                    <a:lstStyle/>
                    <a:p>
                      <a:pPr algn="ctr"/>
                      <a:r>
                        <a:rPr lang="tr-TR" sz="900" b="1" i="0" u="none" strike="noStrike" dirty="0">
                          <a:solidFill>
                            <a:srgbClr val="000000"/>
                          </a:solidFill>
                          <a:effectLst/>
                          <a:latin typeface="Arial Black" panose="020B0A04020102020204" pitchFamily="34" charset="0"/>
                        </a:rPr>
                        <a:t>1.097</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986</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-10,12%</a:t>
                      </a:r>
                    </a:p>
                  </a:txBody>
                  <a:tcPr marL="9525" marR="9525" marT="9525" marB="0" anchor="ctr">
                    <a:solidFill>
                      <a:srgbClr val="82DAD0"/>
                    </a:solidFill>
                  </a:tcPr>
                </a:tc>
                <a:extLst>
                  <a:ext uri="{0D108BD9-81ED-4DB2-BD59-A6C34878D82A}">
                    <a16:rowId xmlns:a16="http://schemas.microsoft.com/office/drawing/2014/main" val="931365839"/>
                  </a:ext>
                </a:extLst>
              </a:tr>
              <a:tr h="196036">
                <a:tc>
                  <a:txBody>
                    <a:bodyPr/>
                    <a:lstStyle/>
                    <a:p>
                      <a:pPr algn="ctr" fontAlgn="b"/>
                      <a:r>
                        <a:rPr lang="tr-TR" sz="900" b="1" i="0" u="none" strike="noStrike" dirty="0" smtClean="0">
                          <a:solidFill>
                            <a:srgbClr val="000000"/>
                          </a:solidFill>
                          <a:effectLst/>
                          <a:latin typeface="Arial Black" panose="020B0A04020102020204" pitchFamily="34" charset="0"/>
                        </a:rPr>
                        <a:t>OTOMOBİL (GÜMRÜKLENDİRİLMEMİŞ)</a:t>
                      </a:r>
                      <a:endParaRPr lang="tr-TR" sz="9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tc>
                  <a:txBody>
                    <a:bodyPr/>
                    <a:lstStyle/>
                    <a:p>
                      <a:pPr algn="ctr"/>
                      <a:r>
                        <a:rPr lang="tr-TR" sz="900" b="1" i="0" u="none" strike="noStrike">
                          <a:solidFill>
                            <a:srgbClr val="000000"/>
                          </a:solidFill>
                          <a:effectLst/>
                          <a:latin typeface="Arial Black" panose="020B0A04020102020204" pitchFamily="34" charset="0"/>
                        </a:rPr>
                        <a:t>0</a:t>
                      </a:r>
                      <a:endParaRPr lang="tr-TR" sz="900" b="1">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1</a:t>
                      </a:r>
                    </a:p>
                  </a:txBody>
                  <a:tcPr marL="9525" marR="9525" marT="9525" marB="0" anchor="ctr">
                    <a:solidFill>
                      <a:srgbClr val="82DAD0"/>
                    </a:solidFill>
                  </a:tcPr>
                </a:tc>
                <a:tc>
                  <a:txBody>
                    <a:bodyPr/>
                    <a:lstStyle/>
                    <a:p>
                      <a:pPr algn="ctr" fontAlgn="b"/>
                      <a:endParaRPr lang="tr-TR" sz="11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extLst>
                  <a:ext uri="{0D108BD9-81ED-4DB2-BD59-A6C34878D82A}">
                    <a16:rowId xmlns:a16="http://schemas.microsoft.com/office/drawing/2014/main" val="477246134"/>
                  </a:ext>
                </a:extLst>
              </a:tr>
              <a:tr h="196036">
                <a:tc>
                  <a:txBody>
                    <a:bodyPr/>
                    <a:lstStyle/>
                    <a:p>
                      <a:pPr algn="ctr" fontAlgn="b"/>
                      <a:r>
                        <a:rPr lang="tr-TR" sz="900" b="1" i="0" u="none" strike="noStrike">
                          <a:solidFill>
                            <a:srgbClr val="000000"/>
                          </a:solidFill>
                          <a:effectLst/>
                          <a:latin typeface="Arial Black" panose="020B0A04020102020204" pitchFamily="34" charset="0"/>
                        </a:rPr>
                        <a:t>TÜTÜN (KG)</a:t>
                      </a:r>
                    </a:p>
                  </a:txBody>
                  <a:tcPr marL="9525" marR="9525" marT="9525" marB="0" anchor="ctr">
                    <a:solidFill>
                      <a:srgbClr val="82DAD0"/>
                    </a:solidFill>
                  </a:tcPr>
                </a:tc>
                <a:tc>
                  <a:txBody>
                    <a:bodyPr/>
                    <a:lstStyle/>
                    <a:p>
                      <a:pPr algn="ctr"/>
                      <a:r>
                        <a:rPr lang="tr-TR" sz="900" b="1" i="0" u="none" strike="noStrike" dirty="0">
                          <a:solidFill>
                            <a:srgbClr val="000000"/>
                          </a:solidFill>
                          <a:effectLst/>
                          <a:latin typeface="Arial Black" panose="020B0A04020102020204" pitchFamily="34" charset="0"/>
                        </a:rPr>
                        <a:t>6 Bin 763</a:t>
                      </a:r>
                      <a:endParaRPr lang="tr-TR" sz="900" b="1" dirty="0">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12 Bin 578</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85,98%</a:t>
                      </a:r>
                    </a:p>
                  </a:txBody>
                  <a:tcPr marL="9525" marR="9525" marT="9525" marB="0" anchor="ctr">
                    <a:solidFill>
                      <a:srgbClr val="82DAD0"/>
                    </a:solidFill>
                  </a:tcPr>
                </a:tc>
                <a:extLst>
                  <a:ext uri="{0D108BD9-81ED-4DB2-BD59-A6C34878D82A}">
                    <a16:rowId xmlns:a16="http://schemas.microsoft.com/office/drawing/2014/main" val="1586114444"/>
                  </a:ext>
                </a:extLst>
              </a:tr>
              <a:tr h="196036">
                <a:tc>
                  <a:txBody>
                    <a:bodyPr/>
                    <a:lstStyle/>
                    <a:p>
                      <a:pPr algn="ctr" fontAlgn="b"/>
                      <a:r>
                        <a:rPr lang="tr-TR" sz="900" b="1" i="0" u="none" strike="noStrike">
                          <a:solidFill>
                            <a:srgbClr val="000000"/>
                          </a:solidFill>
                          <a:effectLst/>
                          <a:latin typeface="Arial Black" panose="020B0A04020102020204" pitchFamily="34" charset="0"/>
                        </a:rPr>
                        <a:t>ETİL ALKOL (LİTRE)</a:t>
                      </a:r>
                    </a:p>
                  </a:txBody>
                  <a:tcPr marL="9525" marR="9525" marT="9525" marB="0" anchor="ctr">
                    <a:solidFill>
                      <a:srgbClr val="82DAD0"/>
                    </a:solidFill>
                  </a:tcPr>
                </a:tc>
                <a:tc>
                  <a:txBody>
                    <a:bodyPr/>
                    <a:lstStyle/>
                    <a:p>
                      <a:pPr algn="ctr"/>
                      <a:r>
                        <a:rPr lang="tr-TR" sz="900" b="1" i="0" u="none" strike="noStrike">
                          <a:solidFill>
                            <a:srgbClr val="000000"/>
                          </a:solidFill>
                          <a:effectLst/>
                          <a:latin typeface="Arial Black" panose="020B0A04020102020204" pitchFamily="34" charset="0"/>
                        </a:rPr>
                        <a:t>19</a:t>
                      </a:r>
                      <a:endParaRPr lang="tr-TR" sz="900" b="1">
                        <a:latin typeface="Arial Black" panose="020B0A04020102020204" pitchFamily="34" charset="0"/>
                      </a:endParaRPr>
                    </a:p>
                  </a:txBody>
                  <a:tcPr marL="9525" marR="9525" marT="9525"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178</a:t>
                      </a:r>
                    </a:p>
                  </a:txBody>
                  <a:tcPr marL="9525" marR="9525" marT="9525" marB="0" anchor="ctr">
                    <a:solidFill>
                      <a:srgbClr val="82DAD0"/>
                    </a:solidFill>
                  </a:tcPr>
                </a:tc>
                <a:tc>
                  <a:txBody>
                    <a:bodyPr/>
                    <a:lstStyle/>
                    <a:p>
                      <a:pPr algn="ctr" fontAlgn="b"/>
                      <a:r>
                        <a:rPr lang="tr-TR" sz="1100" b="1" i="0" u="none" strike="noStrike">
                          <a:solidFill>
                            <a:srgbClr val="000000"/>
                          </a:solidFill>
                          <a:effectLst/>
                          <a:latin typeface="Arial Black" panose="020B0A04020102020204" pitchFamily="34" charset="0"/>
                        </a:rPr>
                        <a:t>836,84%</a:t>
                      </a:r>
                    </a:p>
                  </a:txBody>
                  <a:tcPr marL="9525" marR="9525" marT="9525" marB="0" anchor="ctr">
                    <a:solidFill>
                      <a:srgbClr val="82DAD0"/>
                    </a:solidFill>
                  </a:tcPr>
                </a:tc>
                <a:extLst>
                  <a:ext uri="{0D108BD9-81ED-4DB2-BD59-A6C34878D82A}">
                    <a16:rowId xmlns:a16="http://schemas.microsoft.com/office/drawing/2014/main" val="2758183305"/>
                  </a:ext>
                </a:extLst>
              </a:tr>
              <a:tr h="196036">
                <a:tc>
                  <a:txBody>
                    <a:bodyPr/>
                    <a:lstStyle/>
                    <a:p>
                      <a:pPr algn="ctr" fontAlgn="b"/>
                      <a:r>
                        <a:rPr lang="tr-TR" sz="900" b="1" i="0" u="none" strike="noStrike" dirty="0">
                          <a:solidFill>
                            <a:srgbClr val="000000"/>
                          </a:solidFill>
                          <a:effectLst/>
                          <a:latin typeface="Arial Black" panose="020B0A04020102020204" pitchFamily="34" charset="0"/>
                        </a:rPr>
                        <a:t>PLASTİK TORPİL</a:t>
                      </a:r>
                    </a:p>
                  </a:txBody>
                  <a:tcPr marL="9525" marR="9525" marT="9525" marB="0" anchor="ctr">
                    <a:solidFill>
                      <a:srgbClr val="82DAD0"/>
                    </a:solidFill>
                  </a:tcPr>
                </a:tc>
                <a:tc>
                  <a:txBody>
                    <a:bodyPr/>
                    <a:lstStyle/>
                    <a:p>
                      <a:pPr algn="ctr"/>
                      <a:endParaRPr lang="tr-TR" sz="900" b="1" dirty="0">
                        <a:latin typeface="Arial Black" panose="020B0A04020102020204" pitchFamily="34" charset="0"/>
                      </a:endParaRPr>
                    </a:p>
                  </a:txBody>
                  <a:tcPr marL="7684" marR="7684" marT="7684" marB="0" anchor="ctr">
                    <a:solidFill>
                      <a:srgbClr val="82DAD0"/>
                    </a:solidFill>
                  </a:tcPr>
                </a:tc>
                <a:tc>
                  <a:txBody>
                    <a:bodyPr/>
                    <a:lstStyle/>
                    <a:p>
                      <a:pPr algn="ctr" fontAlgn="b"/>
                      <a:r>
                        <a:rPr lang="tr-TR" sz="900" b="1" i="0" u="none" strike="noStrike" dirty="0">
                          <a:solidFill>
                            <a:srgbClr val="000000"/>
                          </a:solidFill>
                          <a:effectLst/>
                          <a:latin typeface="Arial Black" panose="020B0A04020102020204" pitchFamily="34" charset="0"/>
                        </a:rPr>
                        <a:t>120 Bin </a:t>
                      </a:r>
                    </a:p>
                  </a:txBody>
                  <a:tcPr marL="9525" marR="9525" marT="9525" marB="0" anchor="ctr">
                    <a:solidFill>
                      <a:srgbClr val="82DAD0"/>
                    </a:solidFill>
                  </a:tcPr>
                </a:tc>
                <a:tc>
                  <a:txBody>
                    <a:bodyPr/>
                    <a:lstStyle/>
                    <a:p>
                      <a:pPr algn="ctr" fontAlgn="b"/>
                      <a:endParaRPr lang="tr-TR" sz="1100" b="1" i="0" u="none" strike="noStrike" dirty="0">
                        <a:solidFill>
                          <a:srgbClr val="000000"/>
                        </a:solidFill>
                        <a:effectLst/>
                        <a:latin typeface="Arial Black" panose="020B0A04020102020204" pitchFamily="34" charset="0"/>
                      </a:endParaRPr>
                    </a:p>
                  </a:txBody>
                  <a:tcPr marL="9525" marR="9525" marT="9525" marB="0" anchor="ctr">
                    <a:solidFill>
                      <a:srgbClr val="82DAD0"/>
                    </a:solidFill>
                  </a:tcPr>
                </a:tc>
                <a:extLst>
                  <a:ext uri="{0D108BD9-81ED-4DB2-BD59-A6C34878D82A}">
                    <a16:rowId xmlns:a16="http://schemas.microsoft.com/office/drawing/2014/main" val="314284872"/>
                  </a:ext>
                </a:extLst>
              </a:tr>
            </a:tbl>
          </a:graphicData>
        </a:graphic>
      </p:graphicFrame>
      <p:sp>
        <p:nvSpPr>
          <p:cNvPr id="2" name="Dikdörtgen 1">
            <a:extLst>
              <a:ext uri="{FF2B5EF4-FFF2-40B4-BE49-F238E27FC236}">
                <a16:creationId xmlns:a16="http://schemas.microsoft.com/office/drawing/2014/main" id="{260F8A15-552F-4909-A773-27AB3CB29761}"/>
              </a:ext>
            </a:extLst>
          </p:cNvPr>
          <p:cNvSpPr/>
          <p:nvPr/>
        </p:nvSpPr>
        <p:spPr>
          <a:xfrm>
            <a:off x="395536" y="93438"/>
            <a:ext cx="8496945" cy="853567"/>
          </a:xfrm>
          <a:prstGeom prst="rect">
            <a:avLst/>
          </a:prstGeom>
        </p:spPr>
        <p:txBody>
          <a:bodyPr wrap="square">
            <a:spAutoFit/>
          </a:bodyPr>
          <a:lstStyle/>
          <a:p>
            <a:pPr indent="408940" algn="ctr">
              <a:lnSpc>
                <a:spcPct val="107000"/>
              </a:lnSpc>
              <a:spcAft>
                <a:spcPts val="800"/>
              </a:spcAft>
            </a:pPr>
            <a:r>
              <a:rPr lang="tr-TR" sz="1200" b="1"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KAÇAKÇILIK VE ORGANİZE SUÇLARLA MÜCADELE</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400"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Değerli Basın </a:t>
            </a:r>
            <a:r>
              <a:rPr lang="tr-TR" sz="1400" dirty="0" smtClean="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Mensupları,2</a:t>
            </a:r>
            <a:r>
              <a:rPr lang="tr-TR" sz="1400" dirty="0" smtClean="0">
                <a:latin typeface="Times New Roman" panose="02020603050405020304" pitchFamily="18" charset="0"/>
                <a:ea typeface="Franklin Gothic"/>
                <a:cs typeface="Times New Roman" panose="02020603050405020304" pitchFamily="18" charset="0"/>
              </a:rPr>
              <a:t>023-2024 Yıllarında Kaçakçılık </a:t>
            </a:r>
            <a:r>
              <a:rPr lang="tr-TR" sz="1400" dirty="0">
                <a:latin typeface="Times New Roman" panose="02020603050405020304" pitchFamily="18" charset="0"/>
                <a:ea typeface="Franklin Gothic"/>
                <a:cs typeface="Times New Roman" panose="02020603050405020304" pitchFamily="18" charset="0"/>
              </a:rPr>
              <a:t>ve Organize Suçlarla Mücadele Kapsamında </a:t>
            </a:r>
            <a:r>
              <a:rPr lang="tr-TR" sz="1400" dirty="0" smtClean="0">
                <a:latin typeface="Times New Roman" panose="02020603050405020304" pitchFamily="18" charset="0"/>
                <a:ea typeface="Franklin Gothic"/>
                <a:cs typeface="Times New Roman" panose="02020603050405020304" pitchFamily="18" charset="0"/>
              </a:rPr>
              <a:t> </a:t>
            </a:r>
            <a:r>
              <a:rPr lang="tr-TR" sz="1400" dirty="0">
                <a:latin typeface="Times New Roman" panose="02020603050405020304" pitchFamily="18" charset="0"/>
                <a:ea typeface="Franklin Gothic"/>
                <a:cs typeface="Times New Roman" panose="02020603050405020304" pitchFamily="18" charset="0"/>
              </a:rPr>
              <a:t>İlimizde;</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0013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1140E4A-9963-4C94-9C7D-1FEE3E0A6323}"/>
              </a:ext>
            </a:extLst>
          </p:cNvPr>
          <p:cNvSpPr/>
          <p:nvPr/>
        </p:nvSpPr>
        <p:spPr>
          <a:xfrm>
            <a:off x="306504" y="112564"/>
            <a:ext cx="8280920" cy="1384995"/>
          </a:xfrm>
          <a:prstGeom prst="rect">
            <a:avLst/>
          </a:prstGeom>
        </p:spPr>
        <p:txBody>
          <a:bodyPr wrap="square">
            <a:spAutoFit/>
          </a:bodyPr>
          <a:lstStyle/>
          <a:p>
            <a:r>
              <a:rPr lang="tr-TR" sz="1400" b="1" dirty="0">
                <a:latin typeface="Times New Roman" panose="02020603050405020304" pitchFamily="18" charset="0"/>
                <a:cs typeface="Times New Roman" panose="02020603050405020304" pitchFamily="18" charset="0"/>
              </a:rPr>
              <a:t>		         NARKOTİK SUÇLARLA MÜCADELE</a:t>
            </a:r>
            <a:endParaRPr lang="tr-TR" sz="1400" dirty="0">
              <a:latin typeface="Times New Roman" panose="02020603050405020304" pitchFamily="18" charset="0"/>
              <a:cs typeface="Times New Roman" panose="02020603050405020304" pitchFamily="18" charset="0"/>
            </a:endParaRPr>
          </a:p>
          <a:p>
            <a:pPr algn="just"/>
            <a:r>
              <a:rPr lang="tr-TR" sz="1400" dirty="0">
                <a:latin typeface="Times New Roman" panose="02020603050405020304" pitchFamily="18" charset="0"/>
                <a:cs typeface="Times New Roman" panose="02020603050405020304" pitchFamily="18" charset="0"/>
              </a:rPr>
              <a:t>          Değerli Basın </a:t>
            </a:r>
            <a:r>
              <a:rPr lang="tr-TR" sz="1400" dirty="0" smtClean="0">
                <a:latin typeface="Times New Roman" panose="02020603050405020304" pitchFamily="18" charset="0"/>
                <a:cs typeface="Times New Roman" panose="02020603050405020304" pitchFamily="18" charset="0"/>
              </a:rPr>
              <a:t>Mensupları, Birçok </a:t>
            </a:r>
            <a:r>
              <a:rPr lang="tr-TR" sz="1400" dirty="0">
                <a:latin typeface="Times New Roman" panose="02020603050405020304" pitchFamily="18" charset="0"/>
                <a:cs typeface="Times New Roman" panose="02020603050405020304" pitchFamily="18" charset="0"/>
              </a:rPr>
              <a:t>Mesele Gibi Madde Bağımlılığı Da Tüm Dünyada Artık Şekil Değiştiriyor. Bağımlılık Yapan Maddelerin Çeşidinin Artması, Madde Kullanımı Ve Bağımlılıkla Mücadelede Daha Çok Tedbir Almayı Gerektiriyor. Devletimiz, Geleceğimiz Olan Gençlerimizin Ömürlerinden Çalan Uyuşturucu Arzıyla Mücadelemiz Ara Vermeksizin Kararlılıkla Devam Etmektedir.</a:t>
            </a:r>
          </a:p>
          <a:p>
            <a:pPr algn="just"/>
            <a:r>
              <a:rPr lang="tr-TR" sz="1400" dirty="0">
                <a:latin typeface="Times New Roman" panose="02020603050405020304" pitchFamily="18" charset="0"/>
                <a:cs typeface="Times New Roman" panose="02020603050405020304" pitchFamily="18" charset="0"/>
              </a:rPr>
              <a:t>         2023-2024 </a:t>
            </a:r>
            <a:r>
              <a:rPr lang="tr-TR" sz="1400" dirty="0" smtClean="0">
                <a:latin typeface="Times New Roman" panose="02020603050405020304" pitchFamily="18" charset="0"/>
                <a:ea typeface="Franklin Gothic"/>
                <a:cs typeface="Times New Roman" panose="02020603050405020304" pitchFamily="18" charset="0"/>
              </a:rPr>
              <a:t>Yıllarında </a:t>
            </a:r>
            <a:r>
              <a:rPr lang="tr-TR" sz="1400" dirty="0" smtClean="0">
                <a:latin typeface="Times New Roman" panose="02020603050405020304" pitchFamily="18" charset="0"/>
                <a:cs typeface="Times New Roman" panose="02020603050405020304" pitchFamily="18" charset="0"/>
              </a:rPr>
              <a:t>Narkotik </a:t>
            </a:r>
            <a:r>
              <a:rPr lang="tr-TR" sz="1400" dirty="0">
                <a:latin typeface="Times New Roman" panose="02020603050405020304" pitchFamily="18" charset="0"/>
                <a:cs typeface="Times New Roman" panose="02020603050405020304" pitchFamily="18" charset="0"/>
              </a:rPr>
              <a:t>Suçlarla Mücadele Kapsamında; İlimizde,</a:t>
            </a:r>
          </a:p>
        </p:txBody>
      </p:sp>
      <p:graphicFrame>
        <p:nvGraphicFramePr>
          <p:cNvPr id="6" name="Tablo 5">
            <a:extLst>
              <a:ext uri="{FF2B5EF4-FFF2-40B4-BE49-F238E27FC236}">
                <a16:creationId xmlns:a16="http://schemas.microsoft.com/office/drawing/2014/main" id="{DB84C156-157B-4945-9BB9-A427F021C7BD}"/>
              </a:ext>
            </a:extLst>
          </p:cNvPr>
          <p:cNvGraphicFramePr>
            <a:graphicFrameLocks noGrp="1"/>
          </p:cNvGraphicFramePr>
          <p:nvPr>
            <p:extLst>
              <p:ext uri="{D42A27DB-BD31-4B8C-83A1-F6EECF244321}">
                <p14:modId xmlns:p14="http://schemas.microsoft.com/office/powerpoint/2010/main" val="2884354281"/>
              </p:ext>
            </p:extLst>
          </p:nvPr>
        </p:nvGraphicFramePr>
        <p:xfrm>
          <a:off x="395536" y="1808197"/>
          <a:ext cx="8352928" cy="3894686"/>
        </p:xfrm>
        <a:graphic>
          <a:graphicData uri="http://schemas.openxmlformats.org/drawingml/2006/table">
            <a:tbl>
              <a:tblPr>
                <a:tableStyleId>{5C22544A-7EE6-4342-B048-85BDC9FD1C3A}</a:tableStyleId>
              </a:tblPr>
              <a:tblGrid>
                <a:gridCol w="3209033">
                  <a:extLst>
                    <a:ext uri="{9D8B030D-6E8A-4147-A177-3AD203B41FA5}">
                      <a16:colId xmlns:a16="http://schemas.microsoft.com/office/drawing/2014/main" val="739162592"/>
                    </a:ext>
                  </a:extLst>
                </a:gridCol>
                <a:gridCol w="1399479">
                  <a:extLst>
                    <a:ext uri="{9D8B030D-6E8A-4147-A177-3AD203B41FA5}">
                      <a16:colId xmlns:a16="http://schemas.microsoft.com/office/drawing/2014/main" val="214284701"/>
                    </a:ext>
                  </a:extLst>
                </a:gridCol>
                <a:gridCol w="1927535">
                  <a:extLst>
                    <a:ext uri="{9D8B030D-6E8A-4147-A177-3AD203B41FA5}">
                      <a16:colId xmlns:a16="http://schemas.microsoft.com/office/drawing/2014/main" val="2630047098"/>
                    </a:ext>
                  </a:extLst>
                </a:gridCol>
                <a:gridCol w="1816881">
                  <a:extLst>
                    <a:ext uri="{9D8B030D-6E8A-4147-A177-3AD203B41FA5}">
                      <a16:colId xmlns:a16="http://schemas.microsoft.com/office/drawing/2014/main" val="4168343450"/>
                    </a:ext>
                  </a:extLst>
                </a:gridCol>
              </a:tblGrid>
              <a:tr h="575246">
                <a:tc gridSpan="4">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ETKİNLİK BİLGİLERİ</a:t>
                      </a:r>
                    </a:p>
                  </a:txBody>
                  <a:tcPr marL="9525" marR="9525" marT="9525" marB="0" anchor="ctr">
                    <a:solidFill>
                      <a:srgbClr val="82DAD0"/>
                    </a:solidFill>
                  </a:tcPr>
                </a:tc>
                <a:tc hMerge="1">
                  <a:txBody>
                    <a:bodyPr/>
                    <a:lstStyle/>
                    <a:p>
                      <a:pPr algn="ctr" fontAlgn="b"/>
                      <a:endParaRPr lang="tr-TR"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tr-TR"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tr-TR"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21014478"/>
                  </a:ext>
                </a:extLst>
              </a:tr>
              <a:tr h="575246">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ETKİNLİK ADI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2023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2024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MUKAYESE</a:t>
                      </a:r>
                    </a:p>
                  </a:txBody>
                  <a:tcPr marL="9525" marR="9525" marT="9525" marB="0" anchor="ctr">
                    <a:solidFill>
                      <a:srgbClr val="82DAD0"/>
                    </a:solidFill>
                  </a:tcPr>
                </a:tc>
                <a:extLst>
                  <a:ext uri="{0D108BD9-81ED-4DB2-BD59-A6C34878D82A}">
                    <a16:rowId xmlns:a16="http://schemas.microsoft.com/office/drawing/2014/main" val="1723388746"/>
                  </a:ext>
                </a:extLst>
              </a:tr>
              <a:tr h="32629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NARKOTİK TIRI ETKİNLİK SAYISI</a:t>
                      </a:r>
                    </a:p>
                    <a:p>
                      <a:pPr algn="ctr" fontAlgn="b"/>
                      <a:endPar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a:t>
                      </a:r>
                    </a:p>
                  </a:txBody>
                  <a:tcPr marL="9525" marR="9525" marT="9525" marB="0" anchor="ctr">
                    <a:solidFill>
                      <a:srgbClr val="82DAD0"/>
                    </a:solidFill>
                  </a:tcPr>
                </a:tc>
                <a:tc>
                  <a:txBody>
                    <a:bodyPr/>
                    <a:lstStyle/>
                    <a:p>
                      <a:pPr algn="ctr" fontAlgn="b"/>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extLst>
                  <a:ext uri="{0D108BD9-81ED-4DB2-BD59-A6C34878D82A}">
                    <a16:rowId xmlns:a16="http://schemas.microsoft.com/office/drawing/2014/main" val="1383613398"/>
                  </a:ext>
                </a:extLst>
              </a:tr>
              <a:tr h="322618">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NARKOTİK TIRI ULAŞILAN VATANDAŞ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8.500</a:t>
                      </a:r>
                    </a:p>
                  </a:txBody>
                  <a:tcPr marL="9525" marR="9525" marT="9525" marB="0" anchor="ctr">
                    <a:solidFill>
                      <a:srgbClr val="82DAD0"/>
                    </a:solidFill>
                  </a:tcPr>
                </a:tc>
                <a:tc>
                  <a:txBody>
                    <a:bodyPr/>
                    <a:lstStyle/>
                    <a:p>
                      <a:pPr algn="ctr" fontAlgn="b"/>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extLst>
                  <a:ext uri="{0D108BD9-81ED-4DB2-BD59-A6C34878D82A}">
                    <a16:rowId xmlns:a16="http://schemas.microsoft.com/office/drawing/2014/main" val="375240319"/>
                  </a:ext>
                </a:extLst>
              </a:tr>
              <a:tr h="261476">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NARKOREHBER ETKİNLİK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211</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200</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-5,21%</a:t>
                      </a:r>
                    </a:p>
                  </a:txBody>
                  <a:tcPr marL="9525" marR="9525" marT="9525" marB="0" anchor="ctr">
                    <a:solidFill>
                      <a:srgbClr val="82DAD0"/>
                    </a:solidFill>
                  </a:tcPr>
                </a:tc>
                <a:extLst>
                  <a:ext uri="{0D108BD9-81ED-4DB2-BD59-A6C34878D82A}">
                    <a16:rowId xmlns:a16="http://schemas.microsoft.com/office/drawing/2014/main" val="714243985"/>
                  </a:ext>
                </a:extLst>
              </a:tr>
              <a:tr h="242580">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NARKOREHBER ULAŞILAN VATANDAŞ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8 Bin 415</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8 Bin 953</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6,39%</a:t>
                      </a:r>
                    </a:p>
                  </a:txBody>
                  <a:tcPr marL="9525" marR="9525" marT="9525" marB="0" anchor="ctr">
                    <a:solidFill>
                      <a:srgbClr val="82DAD0"/>
                    </a:solidFill>
                  </a:tcPr>
                </a:tc>
                <a:extLst>
                  <a:ext uri="{0D108BD9-81ED-4DB2-BD59-A6C34878D82A}">
                    <a16:rowId xmlns:a16="http://schemas.microsoft.com/office/drawing/2014/main" val="2892940272"/>
                  </a:ext>
                </a:extLst>
              </a:tr>
              <a:tr h="261476">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NARKO NOKTA ETKİNLİK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52</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93</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78,85%</a:t>
                      </a:r>
                    </a:p>
                  </a:txBody>
                  <a:tcPr marL="9525" marR="9525" marT="9525" marB="0" anchor="ctr">
                    <a:solidFill>
                      <a:srgbClr val="82DAD0"/>
                    </a:solidFill>
                  </a:tcPr>
                </a:tc>
                <a:extLst>
                  <a:ext uri="{0D108BD9-81ED-4DB2-BD59-A6C34878D82A}">
                    <a16:rowId xmlns:a16="http://schemas.microsoft.com/office/drawing/2014/main" val="2170759670"/>
                  </a:ext>
                </a:extLst>
              </a:tr>
              <a:tr h="261476">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NARKO NOKTA ULAŞILAN ETKİNLİK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43 Bin 446</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37 Bin 026</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-14,78%</a:t>
                      </a:r>
                    </a:p>
                  </a:txBody>
                  <a:tcPr marL="9525" marR="9525" marT="9525" marB="0" anchor="ctr">
                    <a:solidFill>
                      <a:srgbClr val="82DAD0"/>
                    </a:solidFill>
                  </a:tcPr>
                </a:tc>
                <a:extLst>
                  <a:ext uri="{0D108BD9-81ED-4DB2-BD59-A6C34878D82A}">
                    <a16:rowId xmlns:a16="http://schemas.microsoft.com/office/drawing/2014/main" val="3799124769"/>
                  </a:ext>
                </a:extLst>
              </a:tr>
              <a:tr h="261476">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EN İYİ NARKOTİK ANNE ETKİNLİĞİ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169</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161</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-4,73%</a:t>
                      </a:r>
                    </a:p>
                  </a:txBody>
                  <a:tcPr marL="9525" marR="9525" marT="9525" marB="0" anchor="ctr">
                    <a:solidFill>
                      <a:srgbClr val="82DAD0"/>
                    </a:solidFill>
                  </a:tcPr>
                </a:tc>
                <a:extLst>
                  <a:ext uri="{0D108BD9-81ED-4DB2-BD59-A6C34878D82A}">
                    <a16:rowId xmlns:a16="http://schemas.microsoft.com/office/drawing/2014/main" val="1654933383"/>
                  </a:ext>
                </a:extLst>
              </a:tr>
              <a:tr h="265822">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EN İYİ NARKOTİK ANNE ULAŞILAN VATANDAŞ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 Bin 889</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7 Bin 343</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88,81%</a:t>
                      </a:r>
                    </a:p>
                  </a:txBody>
                  <a:tcPr marL="9525" marR="9525" marT="9525" marB="0" anchor="ctr">
                    <a:solidFill>
                      <a:srgbClr val="82DAD0"/>
                    </a:solidFill>
                  </a:tcPr>
                </a:tc>
                <a:extLst>
                  <a:ext uri="{0D108BD9-81ED-4DB2-BD59-A6C34878D82A}">
                    <a16:rowId xmlns:a16="http://schemas.microsoft.com/office/drawing/2014/main" val="211410258"/>
                  </a:ext>
                </a:extLst>
              </a:tr>
              <a:tr h="261476">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TOPLAM ETKİNLİK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432</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456</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5,56%</a:t>
                      </a:r>
                    </a:p>
                  </a:txBody>
                  <a:tcPr marL="9525" marR="9525" marT="9525" marB="0" anchor="ctr">
                    <a:solidFill>
                      <a:srgbClr val="82DAD0"/>
                    </a:solidFill>
                  </a:tcPr>
                </a:tc>
                <a:extLst>
                  <a:ext uri="{0D108BD9-81ED-4DB2-BD59-A6C34878D82A}">
                    <a16:rowId xmlns:a16="http://schemas.microsoft.com/office/drawing/2014/main" val="1958707616"/>
                  </a:ext>
                </a:extLst>
              </a:tr>
              <a:tr h="261476">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TOPLAM ULAŞILAN VATANDAŞ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55 Bin 750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61 Bin 822</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10,89%</a:t>
                      </a:r>
                    </a:p>
                  </a:txBody>
                  <a:tcPr marL="9525" marR="9525" marT="9525" marB="0" anchor="ctr">
                    <a:solidFill>
                      <a:srgbClr val="82DAD0"/>
                    </a:solidFill>
                  </a:tcPr>
                </a:tc>
                <a:extLst>
                  <a:ext uri="{0D108BD9-81ED-4DB2-BD59-A6C34878D82A}">
                    <a16:rowId xmlns:a16="http://schemas.microsoft.com/office/drawing/2014/main" val="97401699"/>
                  </a:ext>
                </a:extLst>
              </a:tr>
            </a:tbl>
          </a:graphicData>
        </a:graphic>
      </p:graphicFrame>
    </p:spTree>
    <p:extLst>
      <p:ext uri="{BB962C8B-B14F-4D97-AF65-F5344CB8AC3E}">
        <p14:creationId xmlns:p14="http://schemas.microsoft.com/office/powerpoint/2010/main" val="245046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5D22C21B-DF7E-438C-A2A6-2D948AAD8C30}"/>
              </a:ext>
            </a:extLst>
          </p:cNvPr>
          <p:cNvGraphicFramePr>
            <a:graphicFrameLocks noGrp="1"/>
          </p:cNvGraphicFramePr>
          <p:nvPr>
            <p:ph idx="1"/>
            <p:extLst>
              <p:ext uri="{D42A27DB-BD31-4B8C-83A1-F6EECF244321}">
                <p14:modId xmlns:p14="http://schemas.microsoft.com/office/powerpoint/2010/main" val="3314759687"/>
              </p:ext>
            </p:extLst>
          </p:nvPr>
        </p:nvGraphicFramePr>
        <p:xfrm>
          <a:off x="611560" y="1268759"/>
          <a:ext cx="8280921" cy="4320481"/>
        </p:xfrm>
        <a:graphic>
          <a:graphicData uri="http://schemas.openxmlformats.org/drawingml/2006/table">
            <a:tbl>
              <a:tblPr>
                <a:tableStyleId>{5C22544A-7EE6-4342-B048-85BDC9FD1C3A}</a:tableStyleId>
              </a:tblPr>
              <a:tblGrid>
                <a:gridCol w="3177766">
                  <a:extLst>
                    <a:ext uri="{9D8B030D-6E8A-4147-A177-3AD203B41FA5}">
                      <a16:colId xmlns:a16="http://schemas.microsoft.com/office/drawing/2014/main" val="1514801908"/>
                    </a:ext>
                  </a:extLst>
                </a:gridCol>
                <a:gridCol w="1373010">
                  <a:extLst>
                    <a:ext uri="{9D8B030D-6E8A-4147-A177-3AD203B41FA5}">
                      <a16:colId xmlns:a16="http://schemas.microsoft.com/office/drawing/2014/main" val="2428750953"/>
                    </a:ext>
                  </a:extLst>
                </a:gridCol>
                <a:gridCol w="1927656">
                  <a:extLst>
                    <a:ext uri="{9D8B030D-6E8A-4147-A177-3AD203B41FA5}">
                      <a16:colId xmlns:a16="http://schemas.microsoft.com/office/drawing/2014/main" val="590509933"/>
                    </a:ext>
                  </a:extLst>
                </a:gridCol>
                <a:gridCol w="1802489">
                  <a:extLst>
                    <a:ext uri="{9D8B030D-6E8A-4147-A177-3AD203B41FA5}">
                      <a16:colId xmlns:a16="http://schemas.microsoft.com/office/drawing/2014/main" val="2069976734"/>
                    </a:ext>
                  </a:extLst>
                </a:gridCol>
              </a:tblGrid>
              <a:tr h="434853">
                <a:tc gridSpan="4">
                  <a:txBody>
                    <a:bodyPr/>
                    <a:lstStyle/>
                    <a:p>
                      <a:pPr algn="ctr"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NARKOTİK SUÇLARLA MÜCADELE KAPSAMINDA</a:t>
                      </a:r>
                    </a:p>
                  </a:txBody>
                  <a:tcPr marL="9525" marR="9525" marT="9525"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7261364"/>
                  </a:ext>
                </a:extLst>
              </a:tr>
              <a:tr h="846328">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2023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2024 YILI </a:t>
                      </a:r>
                    </a:p>
                  </a:txBody>
                  <a:tcPr marL="9525" marR="9525" marT="9525" marB="0" anchor="ctr">
                    <a:solidFill>
                      <a:srgbClr val="82DAD0"/>
                    </a:solidFill>
                  </a:tcPr>
                </a:tc>
                <a:tc>
                  <a:txBody>
                    <a:bodyPr/>
                    <a:lstStyle/>
                    <a:p>
                      <a:pPr algn="ctr"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MUKAYESE</a:t>
                      </a:r>
                      <a:b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b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a:t>
                      </a:r>
                    </a:p>
                  </a:txBody>
                  <a:tcPr marL="9525" marR="9525" marT="9525" marB="0" anchor="ctr">
                    <a:solidFill>
                      <a:srgbClr val="82DAD0"/>
                    </a:solidFill>
                  </a:tcPr>
                </a:tc>
                <a:extLst>
                  <a:ext uri="{0D108BD9-81ED-4DB2-BD59-A6C34878D82A}">
                    <a16:rowId xmlns:a16="http://schemas.microsoft.com/office/drawing/2014/main" val="2280864270"/>
                  </a:ext>
                </a:extLst>
              </a:tr>
              <a:tr h="607860">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OPERASYON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833</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1.075</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29,05%</a:t>
                      </a:r>
                    </a:p>
                  </a:txBody>
                  <a:tcPr marL="9525" marR="9525" marT="9525" marB="0" anchor="ctr">
                    <a:solidFill>
                      <a:srgbClr val="82DAD0"/>
                    </a:solidFill>
                  </a:tcPr>
                </a:tc>
                <a:extLst>
                  <a:ext uri="{0D108BD9-81ED-4DB2-BD59-A6C34878D82A}">
                    <a16:rowId xmlns:a16="http://schemas.microsoft.com/office/drawing/2014/main" val="2342591027"/>
                  </a:ext>
                </a:extLst>
              </a:tr>
              <a:tr h="607860">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YAKALANAN ŞAHIS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982</a:t>
                      </a:r>
                    </a:p>
                  </a:txBody>
                  <a:tcPr marL="9525" marR="9525" marT="9525" marB="0" anchor="ctr">
                    <a:solidFill>
                      <a:srgbClr val="82DAD0"/>
                    </a:solidFill>
                  </a:tcPr>
                </a:tc>
                <a:tc>
                  <a:txBody>
                    <a:bodyPr/>
                    <a:lstStyle/>
                    <a:p>
                      <a:pPr algn="ctr" fontAlgn="b"/>
                      <a:r>
                        <a:rPr lang="tr-TR" sz="1200" b="1" u="none" strike="noStrike" kern="1200" dirty="0" smtClean="0">
                          <a:solidFill>
                            <a:schemeClr val="dk1"/>
                          </a:solidFill>
                          <a:effectLst/>
                          <a:latin typeface="Arial Black" panose="020B0A04020102020204" pitchFamily="34" charset="0"/>
                          <a:ea typeface="+mn-ea"/>
                          <a:cs typeface="Times New Roman" panose="02020603050405020304" pitchFamily="18" charset="0"/>
                        </a:rPr>
                        <a:t>1.235</a:t>
                      </a:r>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25,76%</a:t>
                      </a:r>
                    </a:p>
                  </a:txBody>
                  <a:tcPr marL="9525" marR="9525" marT="9525" marB="0" anchor="ctr">
                    <a:solidFill>
                      <a:srgbClr val="82DAD0"/>
                    </a:solidFill>
                  </a:tcPr>
                </a:tc>
                <a:extLst>
                  <a:ext uri="{0D108BD9-81ED-4DB2-BD59-A6C34878D82A}">
                    <a16:rowId xmlns:a16="http://schemas.microsoft.com/office/drawing/2014/main" val="409286431"/>
                  </a:ext>
                </a:extLst>
              </a:tr>
              <a:tr h="607860">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TUTUKLANAN ŞAHIS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170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181</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6,47%</a:t>
                      </a:r>
                    </a:p>
                  </a:txBody>
                  <a:tcPr marL="9525" marR="9525" marT="9525" marB="0" anchor="ctr">
                    <a:solidFill>
                      <a:srgbClr val="82DAD0"/>
                    </a:solidFill>
                  </a:tcPr>
                </a:tc>
                <a:extLst>
                  <a:ext uri="{0D108BD9-81ED-4DB2-BD59-A6C34878D82A}">
                    <a16:rowId xmlns:a16="http://schemas.microsoft.com/office/drawing/2014/main" val="4195279598"/>
                  </a:ext>
                </a:extLst>
              </a:tr>
              <a:tr h="607860">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ADLİ KONTROL KARARI VERİLEN ŞAHIS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52</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68</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30,77%</a:t>
                      </a:r>
                    </a:p>
                  </a:txBody>
                  <a:tcPr marL="9525" marR="9525" marT="9525" marB="0" anchor="ctr">
                    <a:solidFill>
                      <a:srgbClr val="82DAD0"/>
                    </a:solidFill>
                  </a:tcPr>
                </a:tc>
                <a:extLst>
                  <a:ext uri="{0D108BD9-81ED-4DB2-BD59-A6C34878D82A}">
                    <a16:rowId xmlns:a16="http://schemas.microsoft.com/office/drawing/2014/main" val="3586808453"/>
                  </a:ext>
                </a:extLst>
              </a:tr>
              <a:tr h="607860">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TUTUKSUZ YARGILANMAK ÜZERE SERBEST BIRAKILAN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760</a:t>
                      </a:r>
                    </a:p>
                  </a:txBody>
                  <a:tcPr marL="9525" marR="9525" marT="9525" marB="0" anchor="ctr">
                    <a:solidFill>
                      <a:srgbClr val="82DAD0"/>
                    </a:solidFill>
                  </a:tcPr>
                </a:tc>
                <a:tc>
                  <a:txBody>
                    <a:bodyPr/>
                    <a:lstStyle/>
                    <a:p>
                      <a:pPr algn="ctr" fontAlgn="b"/>
                      <a:r>
                        <a:rPr lang="tr-TR" sz="1200" b="1" u="none" strike="noStrike" kern="1200" dirty="0" smtClean="0">
                          <a:solidFill>
                            <a:schemeClr val="dk1"/>
                          </a:solidFill>
                          <a:effectLst/>
                          <a:latin typeface="Arial Black" panose="020B0A04020102020204" pitchFamily="34" charset="0"/>
                          <a:ea typeface="+mn-ea"/>
                          <a:cs typeface="Times New Roman" panose="02020603050405020304" pitchFamily="18" charset="0"/>
                        </a:rPr>
                        <a:t>986</a:t>
                      </a:r>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29,34%</a:t>
                      </a:r>
                    </a:p>
                  </a:txBody>
                  <a:tcPr marL="9525" marR="9525" marT="9525" marB="0" anchor="ctr">
                    <a:solidFill>
                      <a:srgbClr val="82DAD0"/>
                    </a:solidFill>
                  </a:tcPr>
                </a:tc>
                <a:extLst>
                  <a:ext uri="{0D108BD9-81ED-4DB2-BD59-A6C34878D82A}">
                    <a16:rowId xmlns:a16="http://schemas.microsoft.com/office/drawing/2014/main" val="1699542660"/>
                  </a:ext>
                </a:extLst>
              </a:tr>
            </a:tbl>
          </a:graphicData>
        </a:graphic>
      </p:graphicFrame>
      <p:sp>
        <p:nvSpPr>
          <p:cNvPr id="5" name="Dikdörtgen 4">
            <a:extLst>
              <a:ext uri="{FF2B5EF4-FFF2-40B4-BE49-F238E27FC236}">
                <a16:creationId xmlns:a16="http://schemas.microsoft.com/office/drawing/2014/main" id="{BF673BB6-5BB0-487E-9E08-C94AFD97D652}"/>
              </a:ext>
            </a:extLst>
          </p:cNvPr>
          <p:cNvSpPr/>
          <p:nvPr/>
        </p:nvSpPr>
        <p:spPr>
          <a:xfrm>
            <a:off x="395536" y="836712"/>
            <a:ext cx="7560840" cy="374077"/>
          </a:xfrm>
          <a:prstGeom prst="rect">
            <a:avLst/>
          </a:prstGeom>
        </p:spPr>
        <p:txBody>
          <a:bodyPr wrap="square">
            <a:spAutoFit/>
          </a:bodyPr>
          <a:lstStyle/>
          <a:p>
            <a:pPr indent="449580" algn="just">
              <a:lnSpc>
                <a:spcPct val="107000"/>
              </a:lnSpc>
              <a:spcAft>
                <a:spcPts val="800"/>
              </a:spcAft>
            </a:pPr>
            <a:r>
              <a:rPr lang="tr-TR" b="1"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Uyuşturucunun Önlenmesine Yönelik Yapılan Çalışmalarda;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3359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2A573171-65D6-451B-BDC4-074992A1E361}"/>
              </a:ext>
            </a:extLst>
          </p:cNvPr>
          <p:cNvGraphicFramePr>
            <a:graphicFrameLocks noGrp="1"/>
          </p:cNvGraphicFramePr>
          <p:nvPr>
            <p:extLst>
              <p:ext uri="{D42A27DB-BD31-4B8C-83A1-F6EECF244321}">
                <p14:modId xmlns:p14="http://schemas.microsoft.com/office/powerpoint/2010/main" val="561332031"/>
              </p:ext>
            </p:extLst>
          </p:nvPr>
        </p:nvGraphicFramePr>
        <p:xfrm>
          <a:off x="323528" y="836712"/>
          <a:ext cx="8424936" cy="5544615"/>
        </p:xfrm>
        <a:graphic>
          <a:graphicData uri="http://schemas.openxmlformats.org/drawingml/2006/table">
            <a:tbl>
              <a:tblPr>
                <a:tableStyleId>{5C22544A-7EE6-4342-B048-85BDC9FD1C3A}</a:tableStyleId>
              </a:tblPr>
              <a:tblGrid>
                <a:gridCol w="3024336">
                  <a:extLst>
                    <a:ext uri="{9D8B030D-6E8A-4147-A177-3AD203B41FA5}">
                      <a16:colId xmlns:a16="http://schemas.microsoft.com/office/drawing/2014/main" val="2191726301"/>
                    </a:ext>
                  </a:extLst>
                </a:gridCol>
                <a:gridCol w="2088232">
                  <a:extLst>
                    <a:ext uri="{9D8B030D-6E8A-4147-A177-3AD203B41FA5}">
                      <a16:colId xmlns:a16="http://schemas.microsoft.com/office/drawing/2014/main" val="3102870861"/>
                    </a:ext>
                  </a:extLst>
                </a:gridCol>
                <a:gridCol w="1800200">
                  <a:extLst>
                    <a:ext uri="{9D8B030D-6E8A-4147-A177-3AD203B41FA5}">
                      <a16:colId xmlns:a16="http://schemas.microsoft.com/office/drawing/2014/main" val="1922151404"/>
                    </a:ext>
                  </a:extLst>
                </a:gridCol>
                <a:gridCol w="1512168">
                  <a:extLst>
                    <a:ext uri="{9D8B030D-6E8A-4147-A177-3AD203B41FA5}">
                      <a16:colId xmlns:a16="http://schemas.microsoft.com/office/drawing/2014/main" val="1163854598"/>
                    </a:ext>
                  </a:extLst>
                </a:gridCol>
              </a:tblGrid>
              <a:tr h="367293">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ELE GEÇEN MALZEME</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2023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2024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MUKAYESE</a:t>
                      </a:r>
                    </a:p>
                  </a:txBody>
                  <a:tcPr marL="9525" marR="9525" marT="9525" marB="0" anchor="ctr">
                    <a:solidFill>
                      <a:srgbClr val="82DAD0"/>
                    </a:solidFill>
                  </a:tcPr>
                </a:tc>
                <a:extLst>
                  <a:ext uri="{0D108BD9-81ED-4DB2-BD59-A6C34878D82A}">
                    <a16:rowId xmlns:a16="http://schemas.microsoft.com/office/drawing/2014/main" val="2939242883"/>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KOKAİN</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779 Gram</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8 Kilo 364 Gram</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973,68%</a:t>
                      </a:r>
                    </a:p>
                  </a:txBody>
                  <a:tcPr marL="9525" marR="9525" marT="9525" marB="0" anchor="ctr">
                    <a:solidFill>
                      <a:srgbClr val="82DAD0"/>
                    </a:solidFill>
                  </a:tcPr>
                </a:tc>
                <a:extLst>
                  <a:ext uri="{0D108BD9-81ED-4DB2-BD59-A6C34878D82A}">
                    <a16:rowId xmlns:a16="http://schemas.microsoft.com/office/drawing/2014/main" val="3318347762"/>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EROİN</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461 Gram</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68,44 Gram </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-85,15%</a:t>
                      </a:r>
                    </a:p>
                  </a:txBody>
                  <a:tcPr marL="9525" marR="9525" marT="9525" marB="0" anchor="ctr">
                    <a:solidFill>
                      <a:srgbClr val="82DAD0"/>
                    </a:solidFill>
                  </a:tcPr>
                </a:tc>
                <a:extLst>
                  <a:ext uri="{0D108BD9-81ED-4DB2-BD59-A6C34878D82A}">
                    <a16:rowId xmlns:a16="http://schemas.microsoft.com/office/drawing/2014/main" val="4224384158"/>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ESRAR</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180 Kilo 245 Gram</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122 Kilo 789Gram</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-31,88%</a:t>
                      </a:r>
                    </a:p>
                  </a:txBody>
                  <a:tcPr marL="9525" marR="9525" marT="9525" marB="0" anchor="ctr">
                    <a:solidFill>
                      <a:srgbClr val="82DAD0"/>
                    </a:solidFill>
                  </a:tcPr>
                </a:tc>
                <a:extLst>
                  <a:ext uri="{0D108BD9-81ED-4DB2-BD59-A6C34878D82A}">
                    <a16:rowId xmlns:a16="http://schemas.microsoft.com/office/drawing/2014/main" val="1419902836"/>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BONZAİ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8 Kilo 428 Gram</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7 Kilo 438 Gram</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-11,75%</a:t>
                      </a:r>
                    </a:p>
                  </a:txBody>
                  <a:tcPr marL="9525" marR="9525" marT="9525" marB="0" anchor="ctr">
                    <a:solidFill>
                      <a:srgbClr val="82DAD0"/>
                    </a:solidFill>
                  </a:tcPr>
                </a:tc>
                <a:extLst>
                  <a:ext uri="{0D108BD9-81ED-4DB2-BD59-A6C34878D82A}">
                    <a16:rowId xmlns:a16="http://schemas.microsoft.com/office/drawing/2014/main" val="1016758041"/>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METANFETAMİN</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 Kilo 161 Gram</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 Kilo 722 Gram</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-10,55%</a:t>
                      </a:r>
                    </a:p>
                  </a:txBody>
                  <a:tcPr marL="9525" marR="9525" marT="9525" marB="0" anchor="ctr">
                    <a:solidFill>
                      <a:srgbClr val="82DAD0"/>
                    </a:solidFill>
                  </a:tcPr>
                </a:tc>
                <a:extLst>
                  <a:ext uri="{0D108BD9-81ED-4DB2-BD59-A6C34878D82A}">
                    <a16:rowId xmlns:a16="http://schemas.microsoft.com/office/drawing/2014/main" val="2964629485"/>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SENTETİK ECZA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311 Bin 773 Adet</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286 Bin 966 Adet</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-7,96%</a:t>
                      </a:r>
                    </a:p>
                  </a:txBody>
                  <a:tcPr marL="9525" marR="9525" marT="9525" marB="0" anchor="ctr">
                    <a:solidFill>
                      <a:srgbClr val="82DAD0"/>
                    </a:solidFill>
                  </a:tcPr>
                </a:tc>
                <a:extLst>
                  <a:ext uri="{0D108BD9-81ED-4DB2-BD59-A6C34878D82A}">
                    <a16:rowId xmlns:a16="http://schemas.microsoft.com/office/drawing/2014/main" val="1620857924"/>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CAPTAGON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21 Bin 866 Adet</a:t>
                      </a:r>
                    </a:p>
                  </a:txBody>
                  <a:tcPr marL="9525" marR="9525" marT="9525" marB="0" anchor="ctr">
                    <a:solidFill>
                      <a:srgbClr val="82DAD0"/>
                    </a:solidFill>
                  </a:tcPr>
                </a:tc>
                <a:tc>
                  <a:txBody>
                    <a:bodyPr/>
                    <a:lstStyle/>
                    <a:p>
                      <a:pPr algn="ctr" fontAlgn="b"/>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extLst>
                  <a:ext uri="{0D108BD9-81ED-4DB2-BD59-A6C34878D82A}">
                    <a16:rowId xmlns:a16="http://schemas.microsoft.com/office/drawing/2014/main" val="4165876287"/>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ECSTASY</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1.695 Adet</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366 Adet</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-78,41%</a:t>
                      </a:r>
                    </a:p>
                  </a:txBody>
                  <a:tcPr marL="9525" marR="9525" marT="9525" marB="0" anchor="ctr">
                    <a:solidFill>
                      <a:srgbClr val="82DAD0"/>
                    </a:solidFill>
                  </a:tcPr>
                </a:tc>
                <a:extLst>
                  <a:ext uri="{0D108BD9-81ED-4DB2-BD59-A6C34878D82A}">
                    <a16:rowId xmlns:a16="http://schemas.microsoft.com/office/drawing/2014/main" val="2184341224"/>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HASSAS TERAZİ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15 Adet</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23 Adet</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53,33%</a:t>
                      </a:r>
                    </a:p>
                  </a:txBody>
                  <a:tcPr marL="9525" marR="9525" marT="9525" marB="0" anchor="ctr">
                    <a:solidFill>
                      <a:srgbClr val="82DAD0"/>
                    </a:solidFill>
                  </a:tcPr>
                </a:tc>
                <a:extLst>
                  <a:ext uri="{0D108BD9-81ED-4DB2-BD59-A6C34878D82A}">
                    <a16:rowId xmlns:a16="http://schemas.microsoft.com/office/drawing/2014/main" val="190868867"/>
                  </a:ext>
                </a:extLst>
              </a:tr>
              <a:tr h="40251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UYUŞTURUCU KULLANMA APARATI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206 Adet</a:t>
                      </a:r>
                    </a:p>
                  </a:txBody>
                  <a:tcPr marL="9525" marR="9525" marT="9525" marB="0" anchor="ctr">
                    <a:solidFill>
                      <a:srgbClr val="82DAD0"/>
                    </a:solidFill>
                  </a:tcPr>
                </a:tc>
                <a:tc>
                  <a:txBody>
                    <a:bodyPr/>
                    <a:lstStyle/>
                    <a:p>
                      <a:pPr algn="ctr" fontAlgn="b"/>
                      <a:r>
                        <a:rPr lang="tr-TR" sz="1200" b="1" u="none" strike="noStrike" kern="1200" dirty="0" smtClean="0">
                          <a:solidFill>
                            <a:schemeClr val="dk1"/>
                          </a:solidFill>
                          <a:effectLst/>
                          <a:latin typeface="Arial Black" panose="020B0A04020102020204" pitchFamily="34" charset="0"/>
                          <a:ea typeface="+mn-ea"/>
                          <a:cs typeface="Times New Roman" panose="02020603050405020304" pitchFamily="18" charset="0"/>
                        </a:rPr>
                        <a:t>255 </a:t>
                      </a: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Adet</a:t>
                      </a:r>
                    </a:p>
                  </a:txBody>
                  <a:tcPr marL="9525" marR="9525" marT="9525" marB="0" anchor="ctr">
                    <a:solidFill>
                      <a:srgbClr val="82DAD0"/>
                    </a:solidFill>
                  </a:tcPr>
                </a:tc>
                <a:tc>
                  <a:txBody>
                    <a:bodyPr/>
                    <a:lstStyle/>
                    <a:p>
                      <a:pPr algn="ctr" fontAlgn="b"/>
                      <a:r>
                        <a:rPr lang="tr-TR" sz="1200" b="1" u="none" strike="noStrike" kern="1200" dirty="0" smtClean="0">
                          <a:solidFill>
                            <a:schemeClr val="dk1"/>
                          </a:solidFill>
                          <a:effectLst/>
                          <a:latin typeface="Arial Black" panose="020B0A04020102020204" pitchFamily="34" charset="0"/>
                          <a:ea typeface="+mn-ea"/>
                          <a:cs typeface="Times New Roman" panose="02020603050405020304" pitchFamily="18" charset="0"/>
                        </a:rPr>
                        <a:t>24,35</a:t>
                      </a: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a:t>
                      </a:r>
                    </a:p>
                  </a:txBody>
                  <a:tcPr marL="9525" marR="9525" marT="9525" marB="0" anchor="ctr">
                    <a:solidFill>
                      <a:srgbClr val="82DAD0"/>
                    </a:solidFill>
                  </a:tcPr>
                </a:tc>
                <a:extLst>
                  <a:ext uri="{0D108BD9-81ED-4DB2-BD59-A6C34878D82A}">
                    <a16:rowId xmlns:a16="http://schemas.microsoft.com/office/drawing/2014/main" val="3096562236"/>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KENEVİR TOHUMU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297 Gram</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316 Gram</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6,40%</a:t>
                      </a:r>
                    </a:p>
                  </a:txBody>
                  <a:tcPr marL="9525" marR="9525" marT="9525" marB="0" anchor="ctr">
                    <a:solidFill>
                      <a:srgbClr val="82DAD0"/>
                    </a:solidFill>
                  </a:tcPr>
                </a:tc>
                <a:extLst>
                  <a:ext uri="{0D108BD9-81ED-4DB2-BD59-A6C34878D82A}">
                    <a16:rowId xmlns:a16="http://schemas.microsoft.com/office/drawing/2014/main" val="14746562"/>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ELE GEÇEN PARA</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82 Bin 150 TL.</a:t>
                      </a:r>
                    </a:p>
                  </a:txBody>
                  <a:tcPr marL="9525" marR="9525" marT="9525" marB="0" anchor="ctr">
                    <a:solidFill>
                      <a:srgbClr val="82DAD0"/>
                    </a:solidFill>
                  </a:tcPr>
                </a:tc>
                <a:tc>
                  <a:txBody>
                    <a:bodyPr/>
                    <a:lstStyle/>
                    <a:p>
                      <a:pPr algn="ctr" fontAlgn="b"/>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extLst>
                  <a:ext uri="{0D108BD9-81ED-4DB2-BD59-A6C34878D82A}">
                    <a16:rowId xmlns:a16="http://schemas.microsoft.com/office/drawing/2014/main" val="63990952"/>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HAŞHAŞ</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1642 Kök</a:t>
                      </a:r>
                    </a:p>
                  </a:txBody>
                  <a:tcPr marL="9525" marR="9525" marT="9525" marB="0" anchor="ctr">
                    <a:solidFill>
                      <a:srgbClr val="82DAD0"/>
                    </a:solidFill>
                  </a:tcPr>
                </a:tc>
                <a:tc>
                  <a:txBody>
                    <a:bodyPr/>
                    <a:lstStyle/>
                    <a:p>
                      <a:pPr algn="ctr" fontAlgn="b"/>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extLst>
                  <a:ext uri="{0D108BD9-81ED-4DB2-BD59-A6C34878D82A}">
                    <a16:rowId xmlns:a16="http://schemas.microsoft.com/office/drawing/2014/main" val="3184095007"/>
                  </a:ext>
                </a:extLst>
              </a:tr>
              <a:tr h="367293">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KENEVİR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1.655 Kök</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273 Kök</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-83,50%</a:t>
                      </a:r>
                    </a:p>
                  </a:txBody>
                  <a:tcPr marL="9525" marR="9525" marT="9525" marB="0" anchor="ctr">
                    <a:solidFill>
                      <a:srgbClr val="82DAD0"/>
                    </a:solidFill>
                  </a:tcPr>
                </a:tc>
                <a:extLst>
                  <a:ext uri="{0D108BD9-81ED-4DB2-BD59-A6C34878D82A}">
                    <a16:rowId xmlns:a16="http://schemas.microsoft.com/office/drawing/2014/main" val="1872523134"/>
                  </a:ext>
                </a:extLst>
              </a:tr>
            </a:tbl>
          </a:graphicData>
        </a:graphic>
      </p:graphicFrame>
      <p:sp>
        <p:nvSpPr>
          <p:cNvPr id="2" name="Dikdörtgen 1">
            <a:extLst>
              <a:ext uri="{FF2B5EF4-FFF2-40B4-BE49-F238E27FC236}">
                <a16:creationId xmlns:a16="http://schemas.microsoft.com/office/drawing/2014/main" id="{AD0DD643-94B4-45C0-9C53-89660D2D7D52}"/>
              </a:ext>
            </a:extLst>
          </p:cNvPr>
          <p:cNvSpPr/>
          <p:nvPr/>
        </p:nvSpPr>
        <p:spPr>
          <a:xfrm>
            <a:off x="539552" y="289631"/>
            <a:ext cx="7416824" cy="374077"/>
          </a:xfrm>
          <a:prstGeom prst="rect">
            <a:avLst/>
          </a:prstGeom>
        </p:spPr>
        <p:txBody>
          <a:bodyPr wrap="square">
            <a:spAutoFit/>
          </a:bodyPr>
          <a:lstStyle/>
          <a:p>
            <a:pPr marL="266700" algn="just">
              <a:lnSpc>
                <a:spcPct val="107000"/>
              </a:lnSpc>
              <a:spcAft>
                <a:spcPts val="800"/>
              </a:spcAft>
            </a:pPr>
            <a:r>
              <a:rPr lang="tr-TR" b="1"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200" b="1" dirty="0">
                <a:solidFill>
                  <a:schemeClr val="dk1"/>
                </a:solidFill>
                <a:latin typeface="Arial Black" panose="020B0A04020102020204" pitchFamily="34" charset="0"/>
                <a:cs typeface="Times New Roman" panose="02020603050405020304" pitchFamily="18" charset="0"/>
              </a:rPr>
              <a:t>Bu Operasyonlar Neticesinde,</a:t>
            </a:r>
          </a:p>
        </p:txBody>
      </p:sp>
    </p:spTree>
    <p:extLst>
      <p:ext uri="{BB962C8B-B14F-4D97-AF65-F5344CB8AC3E}">
        <p14:creationId xmlns:p14="http://schemas.microsoft.com/office/powerpoint/2010/main" val="2781371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CFEF5949-0204-4078-9B8D-53678FD5CFA5}"/>
              </a:ext>
            </a:extLst>
          </p:cNvPr>
          <p:cNvGraphicFramePr>
            <a:graphicFrameLocks noGrp="1"/>
          </p:cNvGraphicFramePr>
          <p:nvPr>
            <p:extLst>
              <p:ext uri="{D42A27DB-BD31-4B8C-83A1-F6EECF244321}">
                <p14:modId xmlns:p14="http://schemas.microsoft.com/office/powerpoint/2010/main" val="3073219891"/>
              </p:ext>
            </p:extLst>
          </p:nvPr>
        </p:nvGraphicFramePr>
        <p:xfrm>
          <a:off x="683568" y="1268760"/>
          <a:ext cx="7776864" cy="5112566"/>
        </p:xfrm>
        <a:graphic>
          <a:graphicData uri="http://schemas.openxmlformats.org/drawingml/2006/table">
            <a:tbl>
              <a:tblPr>
                <a:tableStyleId>{5C22544A-7EE6-4342-B048-85BDC9FD1C3A}</a:tableStyleId>
              </a:tblPr>
              <a:tblGrid>
                <a:gridCol w="2664296">
                  <a:extLst>
                    <a:ext uri="{9D8B030D-6E8A-4147-A177-3AD203B41FA5}">
                      <a16:colId xmlns:a16="http://schemas.microsoft.com/office/drawing/2014/main" val="742874775"/>
                    </a:ext>
                  </a:extLst>
                </a:gridCol>
                <a:gridCol w="1639158">
                  <a:extLst>
                    <a:ext uri="{9D8B030D-6E8A-4147-A177-3AD203B41FA5}">
                      <a16:colId xmlns:a16="http://schemas.microsoft.com/office/drawing/2014/main" val="956977518"/>
                    </a:ext>
                  </a:extLst>
                </a:gridCol>
                <a:gridCol w="1506846">
                  <a:extLst>
                    <a:ext uri="{9D8B030D-6E8A-4147-A177-3AD203B41FA5}">
                      <a16:colId xmlns:a16="http://schemas.microsoft.com/office/drawing/2014/main" val="3891949534"/>
                    </a:ext>
                  </a:extLst>
                </a:gridCol>
                <a:gridCol w="1966564">
                  <a:extLst>
                    <a:ext uri="{9D8B030D-6E8A-4147-A177-3AD203B41FA5}">
                      <a16:colId xmlns:a16="http://schemas.microsoft.com/office/drawing/2014/main" val="3950688052"/>
                    </a:ext>
                  </a:extLst>
                </a:gridCol>
              </a:tblGrid>
              <a:tr h="320613">
                <a:tc gridSpan="4">
                  <a:txBody>
                    <a:bodyPr/>
                    <a:lstStyle/>
                    <a:p>
                      <a:pPr algn="ctr"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GÖCMEN KAÇAKÇILIĞI</a:t>
                      </a:r>
                    </a:p>
                  </a:txBody>
                  <a:tcPr marL="9525" marR="9525" marT="9525"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12695121"/>
                  </a:ext>
                </a:extLst>
              </a:tr>
              <a:tr h="689490">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 </a:t>
                      </a:r>
                    </a:p>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2023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2024 YILI </a:t>
                      </a:r>
                    </a:p>
                  </a:txBody>
                  <a:tcPr marL="9525" marR="9525" marT="9525" marB="0" anchor="ctr">
                    <a:solidFill>
                      <a:srgbClr val="82DAD0"/>
                    </a:solidFill>
                  </a:tcPr>
                </a:tc>
                <a:tc>
                  <a:txBody>
                    <a:bodyPr/>
                    <a:lstStyle/>
                    <a:p>
                      <a:pPr algn="ctr"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MUKAYESE</a:t>
                      </a:r>
                      <a:b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b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a:t>
                      </a:r>
                    </a:p>
                  </a:txBody>
                  <a:tcPr marL="9525" marR="9525" marT="9525" marB="0" anchor="ctr">
                    <a:solidFill>
                      <a:srgbClr val="82DAD0"/>
                    </a:solidFill>
                  </a:tcPr>
                </a:tc>
                <a:extLst>
                  <a:ext uri="{0D108BD9-81ED-4DB2-BD59-A6C34878D82A}">
                    <a16:rowId xmlns:a16="http://schemas.microsoft.com/office/drawing/2014/main" val="222203715"/>
                  </a:ext>
                </a:extLst>
              </a:tr>
              <a:tr h="448168">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OPERASYON SAYISI</a:t>
                      </a:r>
                    </a:p>
                  </a:txBody>
                  <a:tcPr marL="9525" marR="9525" marT="9525" marB="0" anchor="ctr">
                    <a:solidFill>
                      <a:srgbClr val="82DAD0"/>
                    </a:solidFill>
                  </a:tcPr>
                </a:tc>
                <a:tc>
                  <a:txBody>
                    <a:bodyPr/>
                    <a:lstStyle/>
                    <a:p>
                      <a:pPr algn="ctr" rtl="0"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21</a:t>
                      </a:r>
                    </a:p>
                  </a:txBody>
                  <a:tcPr marL="9525" marR="9525" marT="9525" marB="0" anchor="ctr">
                    <a:solidFill>
                      <a:srgbClr val="82DAD0"/>
                    </a:solidFill>
                  </a:tcPr>
                </a:tc>
                <a:tc>
                  <a:txBody>
                    <a:bodyPr/>
                    <a:lstStyle/>
                    <a:p>
                      <a:pPr algn="ctr" rtl="0"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32</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52%</a:t>
                      </a:r>
                    </a:p>
                  </a:txBody>
                  <a:tcPr marL="9525" marR="9525" marT="9525" marB="0" anchor="ctr">
                    <a:solidFill>
                      <a:srgbClr val="82DAD0"/>
                    </a:solidFill>
                  </a:tcPr>
                </a:tc>
                <a:extLst>
                  <a:ext uri="{0D108BD9-81ED-4DB2-BD59-A6C34878D82A}">
                    <a16:rowId xmlns:a16="http://schemas.microsoft.com/office/drawing/2014/main" val="1845015368"/>
                  </a:ext>
                </a:extLst>
              </a:tr>
              <a:tr h="448168">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YAKALANAN SAYISI</a:t>
                      </a:r>
                    </a:p>
                  </a:txBody>
                  <a:tcPr marL="9525" marR="9525" marT="9525" marB="0" anchor="ctr">
                    <a:solidFill>
                      <a:srgbClr val="82DAD0"/>
                    </a:solidFill>
                  </a:tcPr>
                </a:tc>
                <a:tc>
                  <a:txBody>
                    <a:bodyPr/>
                    <a:lstStyle/>
                    <a:p>
                      <a:pPr algn="ctr" rtl="0"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a:t>
                      </a:r>
                    </a:p>
                  </a:txBody>
                  <a:tcPr marL="9525" marR="9525" marT="9525" marB="0" anchor="ctr">
                    <a:solidFill>
                      <a:srgbClr val="82DAD0"/>
                    </a:solidFill>
                  </a:tcPr>
                </a:tc>
                <a:tc>
                  <a:txBody>
                    <a:bodyPr/>
                    <a:lstStyle/>
                    <a:p>
                      <a:pPr algn="ctr" rtl="0"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45</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125%</a:t>
                      </a:r>
                    </a:p>
                  </a:txBody>
                  <a:tcPr marL="9525" marR="9525" marT="9525" marB="0" anchor="ctr">
                    <a:solidFill>
                      <a:srgbClr val="82DAD0"/>
                    </a:solidFill>
                  </a:tcPr>
                </a:tc>
                <a:extLst>
                  <a:ext uri="{0D108BD9-81ED-4DB2-BD59-A6C34878D82A}">
                    <a16:rowId xmlns:a16="http://schemas.microsoft.com/office/drawing/2014/main" val="3166059284"/>
                  </a:ext>
                </a:extLst>
              </a:tr>
              <a:tr h="448168">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YAKALANAN  ORGANİZATÖR SAYISI</a:t>
                      </a:r>
                    </a:p>
                  </a:txBody>
                  <a:tcPr marL="9525" marR="9525" marT="9525" marB="0" anchor="ctr">
                    <a:solidFill>
                      <a:srgbClr val="82DAD0"/>
                    </a:solidFill>
                  </a:tcPr>
                </a:tc>
                <a:tc>
                  <a:txBody>
                    <a:bodyPr/>
                    <a:lstStyle/>
                    <a:p>
                      <a:pPr algn="ctr" rtl="0"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16</a:t>
                      </a:r>
                    </a:p>
                  </a:txBody>
                  <a:tcPr marL="9525" marR="9525" marT="9525" marB="0" anchor="ctr">
                    <a:solidFill>
                      <a:srgbClr val="82DAD0"/>
                    </a:solidFill>
                  </a:tcPr>
                </a:tc>
                <a:tc>
                  <a:txBody>
                    <a:bodyPr/>
                    <a:lstStyle/>
                    <a:p>
                      <a:pPr algn="ctr" rtl="0"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40</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150%</a:t>
                      </a:r>
                    </a:p>
                  </a:txBody>
                  <a:tcPr marL="9525" marR="9525" marT="9525" marB="0" anchor="ctr">
                    <a:solidFill>
                      <a:srgbClr val="82DAD0"/>
                    </a:solidFill>
                  </a:tcPr>
                </a:tc>
                <a:extLst>
                  <a:ext uri="{0D108BD9-81ED-4DB2-BD59-A6C34878D82A}">
                    <a16:rowId xmlns:a16="http://schemas.microsoft.com/office/drawing/2014/main" val="4267635129"/>
                  </a:ext>
                </a:extLst>
              </a:tr>
              <a:tr h="448168">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TUTUKLANAN SAYISI</a:t>
                      </a:r>
                    </a:p>
                  </a:txBody>
                  <a:tcPr marL="9525" marR="9525" marT="9525" marB="0" anchor="ctr">
                    <a:solidFill>
                      <a:srgbClr val="82DAD0"/>
                    </a:solidFill>
                  </a:tcPr>
                </a:tc>
                <a:tc>
                  <a:txBody>
                    <a:bodyPr/>
                    <a:lstStyle/>
                    <a:p>
                      <a:pPr algn="ctr" rtl="0"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5</a:t>
                      </a:r>
                    </a:p>
                  </a:txBody>
                  <a:tcPr marL="9525" marR="9525" marT="9525" marB="0" anchor="ctr">
                    <a:solidFill>
                      <a:srgbClr val="82DAD0"/>
                    </a:solidFill>
                  </a:tcPr>
                </a:tc>
                <a:tc>
                  <a:txBody>
                    <a:bodyPr/>
                    <a:lstStyle/>
                    <a:p>
                      <a:pPr algn="ctr" rtl="0"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5</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0%</a:t>
                      </a:r>
                    </a:p>
                  </a:txBody>
                  <a:tcPr marL="9525" marR="9525" marT="9525" marB="0" anchor="ctr">
                    <a:solidFill>
                      <a:srgbClr val="82DAD0"/>
                    </a:solidFill>
                  </a:tcPr>
                </a:tc>
                <a:extLst>
                  <a:ext uri="{0D108BD9-81ED-4DB2-BD59-A6C34878D82A}">
                    <a16:rowId xmlns:a16="http://schemas.microsoft.com/office/drawing/2014/main" val="1218221107"/>
                  </a:ext>
                </a:extLst>
              </a:tr>
              <a:tr h="448168">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ADLİ KONTROL KARARI VERİLEN</a:t>
                      </a:r>
                    </a:p>
                  </a:txBody>
                  <a:tcPr marL="9525" marR="9525" marT="9525" marB="0" anchor="ctr">
                    <a:solidFill>
                      <a:srgbClr val="82DAD0"/>
                    </a:solidFill>
                  </a:tcPr>
                </a:tc>
                <a:tc>
                  <a:txBody>
                    <a:bodyPr/>
                    <a:lstStyle/>
                    <a:p>
                      <a:pPr algn="ctr" rtl="0"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2</a:t>
                      </a:r>
                    </a:p>
                  </a:txBody>
                  <a:tcPr marL="9525" marR="9525" marT="9525" marB="0" anchor="ctr">
                    <a:solidFill>
                      <a:srgbClr val="82DAD0"/>
                    </a:solidFill>
                  </a:tcPr>
                </a:tc>
                <a:tc>
                  <a:txBody>
                    <a:bodyPr/>
                    <a:lstStyle/>
                    <a:p>
                      <a:pPr algn="ctr" rtl="0"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6</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200%</a:t>
                      </a:r>
                    </a:p>
                  </a:txBody>
                  <a:tcPr marL="9525" marR="9525" marT="9525" marB="0" anchor="ctr">
                    <a:solidFill>
                      <a:srgbClr val="82DAD0"/>
                    </a:solidFill>
                  </a:tcPr>
                </a:tc>
                <a:extLst>
                  <a:ext uri="{0D108BD9-81ED-4DB2-BD59-A6C34878D82A}">
                    <a16:rowId xmlns:a16="http://schemas.microsoft.com/office/drawing/2014/main" val="2835948193"/>
                  </a:ext>
                </a:extLst>
              </a:tr>
              <a:tr h="758439">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TUTUKSUZ YARGILANMAK ÜZERE SERBEST BIRAKILAN</a:t>
                      </a:r>
                    </a:p>
                  </a:txBody>
                  <a:tcPr marL="9525" marR="9525" marT="9525" marB="0" anchor="ctr">
                    <a:solidFill>
                      <a:srgbClr val="82DAD0"/>
                    </a:solidFill>
                  </a:tcPr>
                </a:tc>
                <a:tc>
                  <a:txBody>
                    <a:bodyPr/>
                    <a:lstStyle/>
                    <a:p>
                      <a:pPr algn="ctr" rtl="0"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13</a:t>
                      </a:r>
                    </a:p>
                  </a:txBody>
                  <a:tcPr marL="9525" marR="9525" marT="9525" marB="0" anchor="ctr">
                    <a:solidFill>
                      <a:srgbClr val="82DAD0"/>
                    </a:solidFill>
                  </a:tcPr>
                </a:tc>
                <a:tc>
                  <a:txBody>
                    <a:bodyPr/>
                    <a:lstStyle/>
                    <a:p>
                      <a:pPr algn="ctr" rtl="0"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34</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162%</a:t>
                      </a:r>
                    </a:p>
                  </a:txBody>
                  <a:tcPr marL="9525" marR="9525" marT="9525" marB="0" anchor="ctr">
                    <a:solidFill>
                      <a:srgbClr val="82DAD0"/>
                    </a:solidFill>
                  </a:tcPr>
                </a:tc>
                <a:extLst>
                  <a:ext uri="{0D108BD9-81ED-4DB2-BD59-A6C34878D82A}">
                    <a16:rowId xmlns:a16="http://schemas.microsoft.com/office/drawing/2014/main" val="771362492"/>
                  </a:ext>
                </a:extLst>
              </a:tr>
              <a:tr h="344745">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EL KONULAN ARAÇ</a:t>
                      </a:r>
                    </a:p>
                  </a:txBody>
                  <a:tcPr marL="9525" marR="9525" marT="9525" marB="0" anchor="ctr">
                    <a:solidFill>
                      <a:srgbClr val="82DAD0"/>
                    </a:solidFill>
                  </a:tcPr>
                </a:tc>
                <a:tc>
                  <a:txBody>
                    <a:bodyPr/>
                    <a:lstStyle/>
                    <a:p>
                      <a:pPr algn="ctr" rtl="0"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5</a:t>
                      </a:r>
                    </a:p>
                  </a:txBody>
                  <a:tcPr marL="9525" marR="9525" marT="9525" marB="0" anchor="ctr">
                    <a:solidFill>
                      <a:srgbClr val="82DAD0"/>
                    </a:solidFill>
                  </a:tcPr>
                </a:tc>
                <a:tc>
                  <a:txBody>
                    <a:bodyPr/>
                    <a:lstStyle/>
                    <a:p>
                      <a:pPr algn="ctr" rtl="0"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4</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a:t>
                      </a:r>
                    </a:p>
                  </a:txBody>
                  <a:tcPr marL="9525" marR="9525" marT="9525" marB="0" anchor="ctr">
                    <a:solidFill>
                      <a:srgbClr val="82DAD0"/>
                    </a:solidFill>
                  </a:tcPr>
                </a:tc>
                <a:extLst>
                  <a:ext uri="{0D108BD9-81ED-4DB2-BD59-A6C34878D82A}">
                    <a16:rowId xmlns:a16="http://schemas.microsoft.com/office/drawing/2014/main" val="2256846219"/>
                  </a:ext>
                </a:extLst>
              </a:tr>
              <a:tr h="758439">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GGM TESLİM EDİLEN</a:t>
                      </a:r>
                    </a:p>
                  </a:txBody>
                  <a:tcPr marL="9525" marR="9525" marT="9525" marB="0" anchor="ctr">
                    <a:solidFill>
                      <a:srgbClr val="82DAD0"/>
                    </a:solidFill>
                  </a:tcPr>
                </a:tc>
                <a:tc>
                  <a:txBody>
                    <a:bodyPr/>
                    <a:lstStyle/>
                    <a:p>
                      <a:pPr algn="ctr" rtl="0"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205</a:t>
                      </a:r>
                    </a:p>
                  </a:txBody>
                  <a:tcPr marL="9525" marR="9525" marT="9525" marB="0" anchor="ctr">
                    <a:solidFill>
                      <a:srgbClr val="82DAD0"/>
                    </a:solidFill>
                  </a:tcPr>
                </a:tc>
                <a:tc>
                  <a:txBody>
                    <a:bodyPr/>
                    <a:lstStyle/>
                    <a:p>
                      <a:pPr algn="ctr" rtl="0"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230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12%</a:t>
                      </a:r>
                    </a:p>
                  </a:txBody>
                  <a:tcPr marL="9525" marR="9525" marT="9525" marB="0" anchor="ctr">
                    <a:solidFill>
                      <a:srgbClr val="82DAD0"/>
                    </a:solidFill>
                  </a:tcPr>
                </a:tc>
                <a:extLst>
                  <a:ext uri="{0D108BD9-81ED-4DB2-BD59-A6C34878D82A}">
                    <a16:rowId xmlns:a16="http://schemas.microsoft.com/office/drawing/2014/main" val="4124398773"/>
                  </a:ext>
                </a:extLst>
              </a:tr>
            </a:tbl>
          </a:graphicData>
        </a:graphic>
      </p:graphicFrame>
      <p:sp>
        <p:nvSpPr>
          <p:cNvPr id="2" name="Dikdörtgen 1">
            <a:extLst>
              <a:ext uri="{FF2B5EF4-FFF2-40B4-BE49-F238E27FC236}">
                <a16:creationId xmlns:a16="http://schemas.microsoft.com/office/drawing/2014/main" id="{5160C653-810A-4942-BFA4-6AAE2D64375B}"/>
              </a:ext>
            </a:extLst>
          </p:cNvPr>
          <p:cNvSpPr/>
          <p:nvPr/>
        </p:nvSpPr>
        <p:spPr>
          <a:xfrm>
            <a:off x="467544" y="116632"/>
            <a:ext cx="7992888" cy="1040349"/>
          </a:xfrm>
          <a:prstGeom prst="rect">
            <a:avLst/>
          </a:prstGeom>
        </p:spPr>
        <p:txBody>
          <a:bodyPr wrap="square">
            <a:spAutoFit/>
          </a:bodyPr>
          <a:lstStyle/>
          <a:p>
            <a:pPr marL="59690" indent="389890" algn="ctr">
              <a:lnSpc>
                <a:spcPct val="107000"/>
              </a:lnSpc>
              <a:spcAft>
                <a:spcPts val="1150"/>
              </a:spcAft>
            </a:pPr>
            <a:r>
              <a:rPr lang="tr-TR" sz="1400" b="1" dirty="0">
                <a:latin typeface="Times New Roman" panose="02020603050405020304" pitchFamily="18" charset="0"/>
                <a:ea typeface="Franklin Gothic"/>
                <a:cs typeface="Times New Roman" panose="02020603050405020304" pitchFamily="18" charset="0"/>
              </a:rPr>
              <a:t>GÖÇMEN KAÇAKÇILIĞI İLE MÜCADELE</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1400"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Değerli Basın Mensupları,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59690" indent="389890" algn="just">
              <a:lnSpc>
                <a:spcPct val="107000"/>
              </a:lnSpc>
              <a:spcAft>
                <a:spcPts val="1150"/>
              </a:spcAft>
            </a:pPr>
            <a:r>
              <a:rPr lang="tr-TR" sz="1400" dirty="0">
                <a:latin typeface="Times New Roman" panose="02020603050405020304" pitchFamily="18" charset="0"/>
                <a:ea typeface="Franklin Gothic"/>
                <a:cs typeface="Times New Roman" panose="02020603050405020304" pitchFamily="18" charset="0"/>
              </a:rPr>
              <a:t>2023-2024 </a:t>
            </a:r>
            <a:r>
              <a:rPr lang="tr-TR" sz="1400" dirty="0" smtClean="0">
                <a:latin typeface="Times New Roman" panose="02020603050405020304" pitchFamily="18" charset="0"/>
                <a:ea typeface="Franklin Gothic"/>
                <a:cs typeface="Times New Roman" panose="02020603050405020304" pitchFamily="18" charset="0"/>
              </a:rPr>
              <a:t>Yıllarında Göçmen </a:t>
            </a:r>
            <a:r>
              <a:rPr lang="tr-TR" sz="1400" dirty="0">
                <a:latin typeface="Times New Roman" panose="02020603050405020304" pitchFamily="18" charset="0"/>
                <a:ea typeface="Franklin Gothic"/>
                <a:cs typeface="Times New Roman" panose="02020603050405020304" pitchFamily="18" charset="0"/>
              </a:rPr>
              <a:t>Kaçakçılığı İle Mücadele Kapsamında İlimizde;</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6287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D4E5B934-B0C4-4188-AC72-F5048A81B1A1}"/>
              </a:ext>
            </a:extLst>
          </p:cNvPr>
          <p:cNvGraphicFramePr>
            <a:graphicFrameLocks noGrp="1"/>
          </p:cNvGraphicFramePr>
          <p:nvPr>
            <p:extLst>
              <p:ext uri="{D42A27DB-BD31-4B8C-83A1-F6EECF244321}">
                <p14:modId xmlns:p14="http://schemas.microsoft.com/office/powerpoint/2010/main" val="1282552816"/>
              </p:ext>
            </p:extLst>
          </p:nvPr>
        </p:nvGraphicFramePr>
        <p:xfrm>
          <a:off x="654327" y="1186028"/>
          <a:ext cx="7560837" cy="5051289"/>
        </p:xfrm>
        <a:graphic>
          <a:graphicData uri="http://schemas.openxmlformats.org/drawingml/2006/table">
            <a:tbl>
              <a:tblPr>
                <a:tableStyleId>{5C22544A-7EE6-4342-B048-85BDC9FD1C3A}</a:tableStyleId>
              </a:tblPr>
              <a:tblGrid>
                <a:gridCol w="3024336">
                  <a:extLst>
                    <a:ext uri="{9D8B030D-6E8A-4147-A177-3AD203B41FA5}">
                      <a16:colId xmlns:a16="http://schemas.microsoft.com/office/drawing/2014/main" val="901281219"/>
                    </a:ext>
                  </a:extLst>
                </a:gridCol>
                <a:gridCol w="1512167">
                  <a:extLst>
                    <a:ext uri="{9D8B030D-6E8A-4147-A177-3AD203B41FA5}">
                      <a16:colId xmlns:a16="http://schemas.microsoft.com/office/drawing/2014/main" val="2834819510"/>
                    </a:ext>
                  </a:extLst>
                </a:gridCol>
                <a:gridCol w="1512167">
                  <a:extLst>
                    <a:ext uri="{9D8B030D-6E8A-4147-A177-3AD203B41FA5}">
                      <a16:colId xmlns:a16="http://schemas.microsoft.com/office/drawing/2014/main" val="238599390"/>
                    </a:ext>
                  </a:extLst>
                </a:gridCol>
                <a:gridCol w="1512167">
                  <a:extLst>
                    <a:ext uri="{9D8B030D-6E8A-4147-A177-3AD203B41FA5}">
                      <a16:colId xmlns:a16="http://schemas.microsoft.com/office/drawing/2014/main" val="3663884072"/>
                    </a:ext>
                  </a:extLst>
                </a:gridCol>
              </a:tblGrid>
              <a:tr h="320881">
                <a:tc gridSpan="4">
                  <a:txBody>
                    <a:bodyPr/>
                    <a:lstStyle/>
                    <a:p>
                      <a:pPr algn="ctr"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SİBER</a:t>
                      </a:r>
                    </a:p>
                  </a:txBody>
                  <a:tcPr marL="9525" marR="9525" marT="9525"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11890933"/>
                  </a:ext>
                </a:extLst>
              </a:tr>
              <a:tr h="624510">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2023 YILI </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2024 YILI </a:t>
                      </a:r>
                    </a:p>
                  </a:txBody>
                  <a:tcPr marL="9525" marR="9525" marT="9525" marB="0" anchor="ctr">
                    <a:solidFill>
                      <a:srgbClr val="82DAD0"/>
                    </a:solidFill>
                  </a:tcPr>
                </a:tc>
                <a:tc>
                  <a:txBody>
                    <a:bodyPr/>
                    <a:lstStyle/>
                    <a:p>
                      <a:pPr algn="ctr" fontAlgn="ct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MUKAYESE</a:t>
                      </a:r>
                      <a:b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br>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a:t>
                      </a:r>
                    </a:p>
                  </a:txBody>
                  <a:tcPr marL="9525" marR="9525" marT="9525" marB="0" anchor="ctr">
                    <a:solidFill>
                      <a:srgbClr val="82DAD0"/>
                    </a:solidFill>
                  </a:tcPr>
                </a:tc>
                <a:extLst>
                  <a:ext uri="{0D108BD9-81ED-4DB2-BD59-A6C34878D82A}">
                    <a16:rowId xmlns:a16="http://schemas.microsoft.com/office/drawing/2014/main" val="2444123249"/>
                  </a:ext>
                </a:extLst>
              </a:tr>
              <a:tr h="448544">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OPERASYON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6</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13</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116,67%</a:t>
                      </a:r>
                    </a:p>
                  </a:txBody>
                  <a:tcPr marL="9525" marR="9525" marT="9525" marB="0" anchor="ctr">
                    <a:solidFill>
                      <a:srgbClr val="82DAD0"/>
                    </a:solidFill>
                  </a:tcPr>
                </a:tc>
                <a:extLst>
                  <a:ext uri="{0D108BD9-81ED-4DB2-BD59-A6C34878D82A}">
                    <a16:rowId xmlns:a16="http://schemas.microsoft.com/office/drawing/2014/main" val="589880055"/>
                  </a:ext>
                </a:extLst>
              </a:tr>
              <a:tr h="448544">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YAKALANAN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6</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51</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750,00%</a:t>
                      </a:r>
                    </a:p>
                  </a:txBody>
                  <a:tcPr marL="9525" marR="9525" marT="9525" marB="0" anchor="ctr">
                    <a:solidFill>
                      <a:srgbClr val="82DAD0"/>
                    </a:solidFill>
                  </a:tcPr>
                </a:tc>
                <a:extLst>
                  <a:ext uri="{0D108BD9-81ED-4DB2-BD59-A6C34878D82A}">
                    <a16:rowId xmlns:a16="http://schemas.microsoft.com/office/drawing/2014/main" val="3549962518"/>
                  </a:ext>
                </a:extLst>
              </a:tr>
              <a:tr h="448544">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TUTUKLANAN SAYISI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0</a:t>
                      </a:r>
                    </a:p>
                  </a:txBody>
                  <a:tcPr marL="9525" marR="9525" marT="9525" marB="0" anchor="ctr">
                    <a:solidFill>
                      <a:srgbClr val="82DAD0"/>
                    </a:solidFill>
                  </a:tcPr>
                </a:tc>
                <a:tc>
                  <a:txBody>
                    <a:bodyPr/>
                    <a:lstStyle/>
                    <a:p>
                      <a:pPr algn="ctr" fontAlgn="b"/>
                      <a:r>
                        <a:rPr lang="tr-TR" sz="1200" b="1" u="none" strike="noStrike" kern="1200">
                          <a:solidFill>
                            <a:schemeClr val="dk1"/>
                          </a:solidFill>
                          <a:effectLst/>
                          <a:latin typeface="Arial Black" panose="020B0A04020102020204" pitchFamily="34" charset="0"/>
                          <a:ea typeface="+mn-ea"/>
                          <a:cs typeface="Times New Roman" panose="02020603050405020304" pitchFamily="18" charset="0"/>
                        </a:rPr>
                        <a:t>14</a:t>
                      </a:r>
                    </a:p>
                  </a:txBody>
                  <a:tcPr marL="9525" marR="9525" marT="9525" marB="0" anchor="ctr">
                    <a:solidFill>
                      <a:srgbClr val="82DAD0"/>
                    </a:solidFill>
                  </a:tcPr>
                </a:tc>
                <a:tc>
                  <a:txBody>
                    <a:bodyPr/>
                    <a:lstStyle/>
                    <a:p>
                      <a:pPr algn="ctr" fontAlgn="b"/>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extLst>
                  <a:ext uri="{0D108BD9-81ED-4DB2-BD59-A6C34878D82A}">
                    <a16:rowId xmlns:a16="http://schemas.microsoft.com/office/drawing/2014/main" val="2570044744"/>
                  </a:ext>
                </a:extLst>
              </a:tr>
              <a:tr h="448544">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ADLİ KONTROL KARARI VERİLEN</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a:t>
                      </a:r>
                    </a:p>
                  </a:txBody>
                  <a:tcPr marL="9525" marR="9525" marT="9525" marB="0" anchor="ctr">
                    <a:solidFill>
                      <a:srgbClr val="82DAD0"/>
                    </a:solidFill>
                  </a:tcPr>
                </a:tc>
                <a:tc>
                  <a:txBody>
                    <a:bodyPr/>
                    <a:lstStyle/>
                    <a:p>
                      <a:pPr algn="ctr" fontAlgn="b"/>
                      <a:endPar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endParaRPr>
                    </a:p>
                  </a:txBody>
                  <a:tcPr marL="9525" marR="9525" marT="9525" marB="0" anchor="ctr">
                    <a:solidFill>
                      <a:srgbClr val="82DAD0"/>
                    </a:solidFill>
                  </a:tcPr>
                </a:tc>
                <a:extLst>
                  <a:ext uri="{0D108BD9-81ED-4DB2-BD59-A6C34878D82A}">
                    <a16:rowId xmlns:a16="http://schemas.microsoft.com/office/drawing/2014/main" val="3365817191"/>
                  </a:ext>
                </a:extLst>
              </a:tr>
              <a:tr h="448544">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TUTUKSUZ YARGILANMAK ÜZERE SERBEST BIRAKILAN</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6</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34</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466,67%</a:t>
                      </a:r>
                    </a:p>
                  </a:txBody>
                  <a:tcPr marL="9525" marR="9525" marT="9525" marB="0" anchor="ctr">
                    <a:solidFill>
                      <a:srgbClr val="82DAD0"/>
                    </a:solidFill>
                  </a:tcPr>
                </a:tc>
                <a:extLst>
                  <a:ext uri="{0D108BD9-81ED-4DB2-BD59-A6C34878D82A}">
                    <a16:rowId xmlns:a16="http://schemas.microsoft.com/office/drawing/2014/main" val="2071402192"/>
                  </a:ext>
                </a:extLst>
              </a:tr>
              <a:tr h="759072">
                <a:tc gridSpan="4">
                  <a:txBody>
                    <a:bodyPr/>
                    <a:lstStyle/>
                    <a:p>
                      <a:pPr algn="ctr" fontAlgn="ctr"/>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İŞ VE İŞLEMLER</a:t>
                      </a:r>
                    </a:p>
                  </a:txBody>
                  <a:tcPr marL="9525" marR="9525" marT="9525" marB="0" anchor="ctr">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88443461"/>
                  </a:ext>
                </a:extLst>
              </a:tr>
              <a:tr h="345034">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SANAL DEVRİYE</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3230</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5847</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81,02%</a:t>
                      </a:r>
                    </a:p>
                  </a:txBody>
                  <a:tcPr marL="9525" marR="9525" marT="9525" marB="0" anchor="ctr">
                    <a:solidFill>
                      <a:srgbClr val="82DAD0"/>
                    </a:solidFill>
                  </a:tcPr>
                </a:tc>
                <a:extLst>
                  <a:ext uri="{0D108BD9-81ED-4DB2-BD59-A6C34878D82A}">
                    <a16:rowId xmlns:a16="http://schemas.microsoft.com/office/drawing/2014/main" val="3702916063"/>
                  </a:ext>
                </a:extLst>
              </a:tr>
              <a:tr h="759072">
                <a:tc>
                  <a:txBody>
                    <a:bodyPr/>
                    <a:lstStyle/>
                    <a:p>
                      <a:pPr algn="ctr" fontAlgn="b"/>
                      <a:r>
                        <a:rPr lang="tr-TR" sz="900" b="1" u="none" strike="noStrike" kern="1200" dirty="0">
                          <a:solidFill>
                            <a:schemeClr val="dk1"/>
                          </a:solidFill>
                          <a:effectLst/>
                          <a:latin typeface="Arial Black" panose="020B0A04020102020204" pitchFamily="34" charset="0"/>
                          <a:ea typeface="+mn-ea"/>
                          <a:cs typeface="Times New Roman" panose="02020603050405020304" pitchFamily="18" charset="0"/>
                        </a:rPr>
                        <a:t>MATERYAL İNCELEMESİ</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1145</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1588</a:t>
                      </a:r>
                    </a:p>
                  </a:txBody>
                  <a:tcPr marL="9525" marR="9525" marT="9525" marB="0" anchor="ctr">
                    <a:solidFill>
                      <a:srgbClr val="82DAD0"/>
                    </a:solidFill>
                  </a:tcPr>
                </a:tc>
                <a:tc>
                  <a:txBody>
                    <a:bodyPr/>
                    <a:lstStyle/>
                    <a:p>
                      <a:pPr algn="ctr" fontAlgn="b"/>
                      <a:r>
                        <a:rPr lang="tr-TR" sz="1200" b="1" u="none" strike="noStrike" kern="1200" dirty="0">
                          <a:solidFill>
                            <a:schemeClr val="dk1"/>
                          </a:solidFill>
                          <a:effectLst/>
                          <a:latin typeface="Arial Black" panose="020B0A04020102020204" pitchFamily="34" charset="0"/>
                          <a:ea typeface="+mn-ea"/>
                          <a:cs typeface="Times New Roman" panose="02020603050405020304" pitchFamily="18" charset="0"/>
                        </a:rPr>
                        <a:t>38,69%</a:t>
                      </a:r>
                    </a:p>
                  </a:txBody>
                  <a:tcPr marL="9525" marR="9525" marT="9525" marB="0" anchor="ctr">
                    <a:solidFill>
                      <a:srgbClr val="82DAD0"/>
                    </a:solidFill>
                  </a:tcPr>
                </a:tc>
                <a:extLst>
                  <a:ext uri="{0D108BD9-81ED-4DB2-BD59-A6C34878D82A}">
                    <a16:rowId xmlns:a16="http://schemas.microsoft.com/office/drawing/2014/main" val="589818806"/>
                  </a:ext>
                </a:extLst>
              </a:tr>
            </a:tbl>
          </a:graphicData>
        </a:graphic>
      </p:graphicFrame>
      <p:sp>
        <p:nvSpPr>
          <p:cNvPr id="2" name="Dikdörtgen 1">
            <a:extLst>
              <a:ext uri="{FF2B5EF4-FFF2-40B4-BE49-F238E27FC236}">
                <a16:creationId xmlns:a16="http://schemas.microsoft.com/office/drawing/2014/main" id="{18409E13-E388-4107-B4E3-2A2583D08A8D}"/>
              </a:ext>
            </a:extLst>
          </p:cNvPr>
          <p:cNvSpPr/>
          <p:nvPr/>
        </p:nvSpPr>
        <p:spPr>
          <a:xfrm>
            <a:off x="539554" y="116632"/>
            <a:ext cx="7416822" cy="787652"/>
          </a:xfrm>
          <a:prstGeom prst="rect">
            <a:avLst/>
          </a:prstGeom>
        </p:spPr>
        <p:txBody>
          <a:bodyPr wrap="square">
            <a:spAutoFit/>
          </a:bodyPr>
          <a:lstStyle/>
          <a:p>
            <a:pPr algn="ctr">
              <a:lnSpc>
                <a:spcPct val="107000"/>
              </a:lnSpc>
              <a:spcAft>
                <a:spcPts val="800"/>
              </a:spcAft>
            </a:pPr>
            <a:r>
              <a:rPr lang="tr-TR" b="1"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SİBER SUÇLARLA MÜCADELE</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59690" indent="389890" algn="just">
              <a:lnSpc>
                <a:spcPct val="107000"/>
              </a:lnSpc>
              <a:spcAft>
                <a:spcPts val="1150"/>
              </a:spcAft>
            </a:pPr>
            <a:r>
              <a:rPr lang="tr-TR" dirty="0">
                <a:latin typeface="Times New Roman" panose="02020603050405020304" pitchFamily="18" charset="0"/>
                <a:ea typeface="Franklin Gothic"/>
                <a:cs typeface="Times New Roman" panose="02020603050405020304" pitchFamily="18" charset="0"/>
              </a:rPr>
              <a:t>2023-2024 </a:t>
            </a:r>
            <a:r>
              <a:rPr lang="tr-TR" dirty="0" smtClean="0">
                <a:latin typeface="Times New Roman" panose="02020603050405020304" pitchFamily="18" charset="0"/>
                <a:ea typeface="Franklin Gothic"/>
                <a:cs typeface="Times New Roman" panose="02020603050405020304" pitchFamily="18" charset="0"/>
              </a:rPr>
              <a:t>Yıllarında Siber </a:t>
            </a:r>
            <a:r>
              <a:rPr lang="tr-TR" dirty="0">
                <a:latin typeface="Times New Roman" panose="02020603050405020304" pitchFamily="18" charset="0"/>
                <a:ea typeface="Franklin Gothic"/>
                <a:cs typeface="Times New Roman" panose="02020603050405020304" pitchFamily="18" charset="0"/>
              </a:rPr>
              <a:t>Suçlarla Mücadele Kapsamında İlimizde;</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8730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ABCD724-1834-4A80-8CF2-C8E8CB9D0667}"/>
              </a:ext>
            </a:extLst>
          </p:cNvPr>
          <p:cNvSpPr/>
          <p:nvPr/>
        </p:nvSpPr>
        <p:spPr>
          <a:xfrm>
            <a:off x="323528" y="92253"/>
            <a:ext cx="7992888" cy="706732"/>
          </a:xfrm>
          <a:prstGeom prst="rect">
            <a:avLst/>
          </a:prstGeom>
        </p:spPr>
        <p:txBody>
          <a:bodyPr wrap="square">
            <a:spAutoFit/>
          </a:bodyPr>
          <a:lstStyle/>
          <a:p>
            <a:pPr indent="408940">
              <a:lnSpc>
                <a:spcPct val="107000"/>
              </a:lnSpc>
              <a:spcAft>
                <a:spcPts val="800"/>
              </a:spcAft>
            </a:pPr>
            <a:r>
              <a:rPr lang="tr-TR" b="1"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400" b="1"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ASAYİŞ</a:t>
            </a:r>
            <a:endParaRPr lang="tr-TR" sz="1400" dirty="0">
              <a:latin typeface="Times New Roman" panose="02020603050405020304" pitchFamily="18" charset="0"/>
              <a:ea typeface="Calibri" panose="020F0502020204030204" pitchFamily="34" charset="0"/>
              <a:cs typeface="Times New Roman" panose="02020603050405020304" pitchFamily="18" charset="0"/>
            </a:endParaRPr>
          </a:p>
          <a:p>
            <a:pPr indent="408940" algn="just">
              <a:spcAft>
                <a:spcPts val="800"/>
              </a:spcAft>
            </a:pPr>
            <a:r>
              <a:rPr lang="tr-TR" sz="1400" dirty="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Kıymetli Basın Mensupları</a:t>
            </a:r>
            <a:r>
              <a:rPr lang="tr-TR" sz="1400" dirty="0" smtClean="0">
                <a:solidFill>
                  <a:srgbClr val="4F4F4F"/>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2023-2024 </a:t>
            </a:r>
            <a:r>
              <a:rPr lang="tr-TR" sz="1400" dirty="0">
                <a:latin typeface="Times New Roman" panose="02020603050405020304" pitchFamily="18" charset="0"/>
                <a:ea typeface="Franklin Gothic"/>
                <a:cs typeface="Times New Roman" panose="02020603050405020304" pitchFamily="18" charset="0"/>
              </a:rPr>
              <a:t>Yıllarında  </a:t>
            </a:r>
            <a:r>
              <a:rPr lang="tr-TR" sz="1400" dirty="0">
                <a:latin typeface="Times New Roman" panose="02020603050405020304" pitchFamily="18" charset="0"/>
                <a:cs typeface="Times New Roman" panose="02020603050405020304" pitchFamily="18" charset="0"/>
              </a:rPr>
              <a:t>Asayiş Olayları Kapsamında İlimizde;</a:t>
            </a:r>
          </a:p>
        </p:txBody>
      </p:sp>
      <p:graphicFrame>
        <p:nvGraphicFramePr>
          <p:cNvPr id="5" name="Tablo 4"/>
          <p:cNvGraphicFramePr>
            <a:graphicFrameLocks noGrp="1"/>
          </p:cNvGraphicFramePr>
          <p:nvPr>
            <p:extLst>
              <p:ext uri="{D42A27DB-BD31-4B8C-83A1-F6EECF244321}">
                <p14:modId xmlns:p14="http://schemas.microsoft.com/office/powerpoint/2010/main" val="1070075544"/>
              </p:ext>
            </p:extLst>
          </p:nvPr>
        </p:nvGraphicFramePr>
        <p:xfrm>
          <a:off x="395536" y="805112"/>
          <a:ext cx="8280919" cy="5775089"/>
        </p:xfrm>
        <a:graphic>
          <a:graphicData uri="http://schemas.openxmlformats.org/drawingml/2006/table">
            <a:tbl>
              <a:tblPr/>
              <a:tblGrid>
                <a:gridCol w="936104">
                  <a:extLst>
                    <a:ext uri="{9D8B030D-6E8A-4147-A177-3AD203B41FA5}">
                      <a16:colId xmlns:a16="http://schemas.microsoft.com/office/drawing/2014/main" val="1239113695"/>
                    </a:ext>
                  </a:extLst>
                </a:gridCol>
                <a:gridCol w="578526">
                  <a:extLst>
                    <a:ext uri="{9D8B030D-6E8A-4147-A177-3AD203B41FA5}">
                      <a16:colId xmlns:a16="http://schemas.microsoft.com/office/drawing/2014/main" val="3777591016"/>
                    </a:ext>
                  </a:extLst>
                </a:gridCol>
                <a:gridCol w="777410">
                  <a:extLst>
                    <a:ext uri="{9D8B030D-6E8A-4147-A177-3AD203B41FA5}">
                      <a16:colId xmlns:a16="http://schemas.microsoft.com/office/drawing/2014/main" val="852482339"/>
                    </a:ext>
                  </a:extLst>
                </a:gridCol>
                <a:gridCol w="887242">
                  <a:extLst>
                    <a:ext uri="{9D8B030D-6E8A-4147-A177-3AD203B41FA5}">
                      <a16:colId xmlns:a16="http://schemas.microsoft.com/office/drawing/2014/main" val="1393121193"/>
                    </a:ext>
                  </a:extLst>
                </a:gridCol>
                <a:gridCol w="813305">
                  <a:extLst>
                    <a:ext uri="{9D8B030D-6E8A-4147-A177-3AD203B41FA5}">
                      <a16:colId xmlns:a16="http://schemas.microsoft.com/office/drawing/2014/main" val="4007001940"/>
                    </a:ext>
                  </a:extLst>
                </a:gridCol>
                <a:gridCol w="324815">
                  <a:extLst>
                    <a:ext uri="{9D8B030D-6E8A-4147-A177-3AD203B41FA5}">
                      <a16:colId xmlns:a16="http://schemas.microsoft.com/office/drawing/2014/main" val="2525596264"/>
                    </a:ext>
                  </a:extLst>
                </a:gridCol>
                <a:gridCol w="562427">
                  <a:extLst>
                    <a:ext uri="{9D8B030D-6E8A-4147-A177-3AD203B41FA5}">
                      <a16:colId xmlns:a16="http://schemas.microsoft.com/office/drawing/2014/main" val="1069900914"/>
                    </a:ext>
                  </a:extLst>
                </a:gridCol>
                <a:gridCol w="887242">
                  <a:extLst>
                    <a:ext uri="{9D8B030D-6E8A-4147-A177-3AD203B41FA5}">
                      <a16:colId xmlns:a16="http://schemas.microsoft.com/office/drawing/2014/main" val="2793864507"/>
                    </a:ext>
                  </a:extLst>
                </a:gridCol>
                <a:gridCol w="843509">
                  <a:extLst>
                    <a:ext uri="{9D8B030D-6E8A-4147-A177-3AD203B41FA5}">
                      <a16:colId xmlns:a16="http://schemas.microsoft.com/office/drawing/2014/main" val="3635661992"/>
                    </a:ext>
                  </a:extLst>
                </a:gridCol>
                <a:gridCol w="1670339">
                  <a:extLst>
                    <a:ext uri="{9D8B030D-6E8A-4147-A177-3AD203B41FA5}">
                      <a16:colId xmlns:a16="http://schemas.microsoft.com/office/drawing/2014/main" val="2416221724"/>
                    </a:ext>
                  </a:extLst>
                </a:gridCol>
              </a:tblGrid>
              <a:tr h="81350">
                <a:tc gridSpan="10">
                  <a:txBody>
                    <a:bodyPr/>
                    <a:lstStyle/>
                    <a:p>
                      <a:pPr algn="ctr" rtl="0" fontAlgn="ctr"/>
                      <a:endParaRPr lang="tr-TR" sz="700" b="1" i="0" u="none" strike="noStrike" dirty="0" smtClean="0">
                        <a:solidFill>
                          <a:srgbClr val="000000"/>
                        </a:solidFill>
                        <a:effectLst/>
                        <a:latin typeface="Arial Black" panose="020B0A04020102020204" pitchFamily="34" charset="0"/>
                      </a:endParaRPr>
                    </a:p>
                    <a:p>
                      <a:pPr algn="ctr" rtl="0" fontAlgn="ctr"/>
                      <a:r>
                        <a:rPr lang="tr-TR" sz="700" b="1" i="0" u="none" strike="noStrike" dirty="0" smtClean="0">
                          <a:solidFill>
                            <a:srgbClr val="000000"/>
                          </a:solidFill>
                          <a:effectLst/>
                          <a:latin typeface="Arial Black" panose="020B0A04020102020204" pitchFamily="34" charset="0"/>
                        </a:rPr>
                        <a:t>ASAYİŞ</a:t>
                      </a:r>
                      <a:endParaRPr lang="tr-TR" sz="700" b="1" i="0" u="none" strike="noStrike" dirty="0">
                        <a:solidFill>
                          <a:srgbClr val="000000"/>
                        </a:solidFill>
                        <a:effectLst/>
                        <a:latin typeface="Arial Black" panose="020B0A040201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76398188"/>
                  </a:ext>
                </a:extLst>
              </a:tr>
              <a:tr h="85225">
                <a:tc>
                  <a:txBody>
                    <a:bodyPr/>
                    <a:lstStyle/>
                    <a:p>
                      <a:pPr algn="ctr" rtl="0" fontAlgn="b"/>
                      <a:r>
                        <a:rPr lang="tr-TR" sz="700" b="1" i="0" u="none" strike="noStrike" dirty="0">
                          <a:solidFill>
                            <a:srgbClr val="000000"/>
                          </a:solidFill>
                          <a:effectLst/>
                          <a:latin typeface="Arial Black" panose="020B0A04020102020204" pitchFamily="34" charset="0"/>
                        </a:rPr>
                        <a:t> </a:t>
                      </a:r>
                      <a:endParaRPr lang="tr-TR" sz="700" b="1" i="0" u="none" strike="noStrike" dirty="0" smtClean="0">
                        <a:solidFill>
                          <a:srgbClr val="000000"/>
                        </a:solidFill>
                        <a:effectLst/>
                        <a:latin typeface="Arial Black" panose="020B0A04020102020204" pitchFamily="34" charset="0"/>
                      </a:endParaRPr>
                    </a:p>
                    <a:p>
                      <a:pPr algn="ctr" rtl="0" fontAlgn="b"/>
                      <a:endParaRPr lang="tr-TR" sz="700" b="1" i="0" u="none" strike="noStrike" dirty="0">
                        <a:solidFill>
                          <a:srgbClr val="000000"/>
                        </a:solidFill>
                        <a:effectLst/>
                        <a:latin typeface="Arial Black" panose="020B0A04020102020204" pitchFamily="34" charset="0"/>
                      </a:endParaRP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3">
                  <a:txBody>
                    <a:bodyPr/>
                    <a:lstStyle/>
                    <a:p>
                      <a:pPr algn="ctr" rtl="0" fontAlgn="b"/>
                      <a:r>
                        <a:rPr lang="tr-TR" sz="700" b="1" i="0" u="none" strike="noStrike" dirty="0">
                          <a:solidFill>
                            <a:srgbClr val="000000"/>
                          </a:solidFill>
                          <a:effectLst/>
                          <a:latin typeface="Arial Black" panose="020B0A04020102020204" pitchFamily="34" charset="0"/>
                        </a:rPr>
                        <a:t>2023 YILI </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gridSpan="4">
                  <a:txBody>
                    <a:bodyPr/>
                    <a:lstStyle/>
                    <a:p>
                      <a:pPr algn="ctr" rtl="0" fontAlgn="b"/>
                      <a:r>
                        <a:rPr lang="tr-TR" sz="700" b="1" i="0" u="none" strike="noStrike">
                          <a:solidFill>
                            <a:srgbClr val="000000"/>
                          </a:solidFill>
                          <a:effectLst/>
                          <a:latin typeface="Arial Black" panose="020B0A04020102020204" pitchFamily="34" charset="0"/>
                        </a:rPr>
                        <a:t>2024 YILI </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rtl="0" fontAlgn="ctr"/>
                      <a:r>
                        <a:rPr lang="tr-TR" sz="700" b="1" i="0" u="none" strike="noStrike" dirty="0">
                          <a:solidFill>
                            <a:srgbClr val="000000"/>
                          </a:solidFill>
                          <a:effectLst/>
                          <a:latin typeface="Arial Black" panose="020B0A04020102020204" pitchFamily="34" charset="0"/>
                        </a:rPr>
                        <a:t>MUKAYESE</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pPr algn="ctr" rtl="0" fontAlgn="ctr"/>
                      <a:endParaRPr lang="tr-TR" sz="700" b="1" i="0" u="none" strike="noStrike">
                        <a:solidFill>
                          <a:srgbClr val="000000"/>
                        </a:solidFill>
                        <a:effectLst/>
                        <a:latin typeface="Arial Black" panose="020B0A040201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034200097"/>
                  </a:ext>
                </a:extLst>
              </a:tr>
              <a:tr h="224683">
                <a:tc>
                  <a:txBody>
                    <a:bodyPr/>
                    <a:lstStyle/>
                    <a:p>
                      <a:pPr algn="ctr" rtl="0" fontAlgn="b"/>
                      <a:r>
                        <a:rPr lang="tr-TR" sz="700" b="1" i="0" u="none" strike="noStrike">
                          <a:solidFill>
                            <a:srgbClr val="000000"/>
                          </a:solidFill>
                          <a:effectLst/>
                          <a:latin typeface="Arial Black" panose="020B0A04020102020204" pitchFamily="34" charset="0"/>
                        </a:rPr>
                        <a:t> </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b"/>
                      <a:r>
                        <a:rPr lang="tr-TR" sz="700" b="1" i="0" u="none" strike="noStrike" dirty="0">
                          <a:solidFill>
                            <a:srgbClr val="000000"/>
                          </a:solidFill>
                          <a:effectLst/>
                          <a:latin typeface="Arial Black" panose="020B0A04020102020204" pitchFamily="34" charset="0"/>
                        </a:rPr>
                        <a:t>OLAY SAYISI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b"/>
                      <a:r>
                        <a:rPr lang="tr-TR" sz="700" b="1" i="0" u="none" strike="noStrike">
                          <a:solidFill>
                            <a:srgbClr val="000000"/>
                          </a:solidFill>
                          <a:effectLst/>
                          <a:latin typeface="Arial Black" panose="020B0A04020102020204" pitchFamily="34" charset="0"/>
                        </a:rPr>
                        <a:t>AYDINLATILAN OLAY</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b"/>
                      <a:r>
                        <a:rPr lang="tr-TR" sz="700" b="1" i="0" u="none" strike="noStrike">
                          <a:solidFill>
                            <a:srgbClr val="000000"/>
                          </a:solidFill>
                          <a:effectLst/>
                          <a:latin typeface="Arial Black" panose="020B0A04020102020204" pitchFamily="34" charset="0"/>
                        </a:rPr>
                        <a:t>AYDINLATMA ORANI (%)</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b"/>
                      <a:r>
                        <a:rPr lang="tr-TR" sz="700" b="1" i="0" u="none" strike="noStrike">
                          <a:solidFill>
                            <a:srgbClr val="000000"/>
                          </a:solidFill>
                          <a:effectLst/>
                          <a:latin typeface="Arial Black" panose="020B0A04020102020204" pitchFamily="34" charset="0"/>
                        </a:rPr>
                        <a:t>OLAY SAYISI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2">
                  <a:txBody>
                    <a:bodyPr/>
                    <a:lstStyle/>
                    <a:p>
                      <a:pPr algn="ctr" rtl="0" fontAlgn="b"/>
                      <a:r>
                        <a:rPr lang="tr-TR" sz="700" b="1" i="0" u="none" strike="noStrike" dirty="0">
                          <a:solidFill>
                            <a:srgbClr val="000000"/>
                          </a:solidFill>
                          <a:effectLst/>
                          <a:latin typeface="Arial Black" panose="020B0A04020102020204" pitchFamily="34" charset="0"/>
                        </a:rPr>
                        <a:t>AYDINLATILAN OLAY</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a:txBody>
                    <a:bodyPr/>
                    <a:lstStyle/>
                    <a:p>
                      <a:pPr algn="ctr" rtl="0" fontAlgn="b"/>
                      <a:r>
                        <a:rPr lang="tr-TR" sz="700" b="1" i="0" u="none" strike="noStrike">
                          <a:solidFill>
                            <a:srgbClr val="000000"/>
                          </a:solidFill>
                          <a:effectLst/>
                          <a:latin typeface="Arial Black" panose="020B0A04020102020204" pitchFamily="34" charset="0"/>
                        </a:rPr>
                        <a:t>AYDINLATMA ORANI (%)</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b"/>
                      <a:r>
                        <a:rPr lang="tr-TR" sz="700" b="1" i="0" u="none" strike="noStrike">
                          <a:solidFill>
                            <a:srgbClr val="000000"/>
                          </a:solidFill>
                          <a:effectLst/>
                          <a:latin typeface="Arial Black" panose="020B0A04020102020204" pitchFamily="34" charset="0"/>
                        </a:rPr>
                        <a:t>OLAY SAYISI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b"/>
                      <a:r>
                        <a:rPr lang="tr-TR" sz="700" b="1" i="0" u="none" strike="noStrike" dirty="0">
                          <a:solidFill>
                            <a:srgbClr val="000000"/>
                          </a:solidFill>
                          <a:effectLst/>
                          <a:latin typeface="Arial Black" panose="020B0A04020102020204" pitchFamily="34" charset="0"/>
                        </a:rPr>
                        <a:t>AYDINLATILAN OLAY</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3223593367"/>
                  </a:ext>
                </a:extLst>
              </a:tr>
              <a:tr h="298286">
                <a:tc>
                  <a:txBody>
                    <a:bodyPr/>
                    <a:lstStyle/>
                    <a:p>
                      <a:pPr algn="ctr" rtl="0" fontAlgn="b"/>
                      <a:r>
                        <a:rPr lang="tr-TR" sz="700" b="1" i="0" u="none" strike="noStrike" dirty="0">
                          <a:solidFill>
                            <a:srgbClr val="000000"/>
                          </a:solidFill>
                          <a:effectLst/>
                          <a:latin typeface="Arial Black" panose="020B0A04020102020204" pitchFamily="34" charset="0"/>
                        </a:rPr>
                        <a:t>İL GENEL OLAY SAY.</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13745</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12588</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91,58%</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13355</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2">
                  <a:txBody>
                    <a:bodyPr/>
                    <a:lstStyle/>
                    <a:p>
                      <a:pPr algn="ctr" rtl="0" fontAlgn="ctr"/>
                      <a:r>
                        <a:rPr lang="tr-TR" sz="700" b="1" i="0" u="none" strike="noStrike">
                          <a:solidFill>
                            <a:srgbClr val="000000"/>
                          </a:solidFill>
                          <a:effectLst/>
                          <a:latin typeface="Arial Black" panose="020B0A04020102020204" pitchFamily="34" charset="0"/>
                        </a:rPr>
                        <a:t>12755</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a:txBody>
                    <a:bodyPr/>
                    <a:lstStyle/>
                    <a:p>
                      <a:pPr algn="ctr" rtl="0" fontAlgn="ctr"/>
                      <a:r>
                        <a:rPr lang="tr-TR" sz="700" b="1" i="0" u="none" strike="noStrike">
                          <a:solidFill>
                            <a:srgbClr val="000000"/>
                          </a:solidFill>
                          <a:effectLst/>
                          <a:latin typeface="Arial Black" panose="020B0A04020102020204" pitchFamily="34" charset="0"/>
                        </a:rPr>
                        <a:t>95,51%</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-2,84%</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3,92</a:t>
                      </a:r>
                      <a:r>
                        <a:rPr lang="tr-TR" sz="700" b="1" i="0" u="none" strike="noStrike" dirty="0" smtClean="0">
                          <a:solidFill>
                            <a:srgbClr val="000000"/>
                          </a:solidFill>
                          <a:effectLst/>
                          <a:latin typeface="Arial Black" panose="020B0A04020102020204" pitchFamily="34" charset="0"/>
                        </a:rPr>
                        <a:t>% ARTMIŞ</a:t>
                      </a:r>
                      <a:endParaRPr lang="tr-TR" sz="700" b="1" i="0" u="none" strike="noStrike" dirty="0">
                        <a:solidFill>
                          <a:srgbClr val="000000"/>
                        </a:solidFill>
                        <a:effectLst/>
                        <a:latin typeface="Arial Black" panose="020B0A040201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422004966"/>
                  </a:ext>
                </a:extLst>
              </a:tr>
              <a:tr h="298286">
                <a:tc>
                  <a:txBody>
                    <a:bodyPr/>
                    <a:lstStyle/>
                    <a:p>
                      <a:pPr algn="ctr" rtl="0" fontAlgn="b"/>
                      <a:r>
                        <a:rPr lang="tr-TR" sz="700" b="1" i="0" u="none" strike="noStrike" dirty="0">
                          <a:solidFill>
                            <a:srgbClr val="000000"/>
                          </a:solidFill>
                          <a:effectLst/>
                          <a:latin typeface="Arial Black" panose="020B0A04020102020204" pitchFamily="34" charset="0"/>
                        </a:rPr>
                        <a:t>MAL VAR. KAR. İŞ. S</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3012</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2159</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71,68%</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1904</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2">
                  <a:txBody>
                    <a:bodyPr/>
                    <a:lstStyle/>
                    <a:p>
                      <a:pPr algn="ctr" rtl="0" fontAlgn="ctr"/>
                      <a:r>
                        <a:rPr lang="tr-TR" sz="700" b="1" i="0" u="none" strike="noStrike" dirty="0">
                          <a:solidFill>
                            <a:srgbClr val="000000"/>
                          </a:solidFill>
                          <a:effectLst/>
                          <a:latin typeface="Arial Black" panose="020B0A04020102020204" pitchFamily="34" charset="0"/>
                        </a:rPr>
                        <a:t>1545</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a:txBody>
                    <a:bodyPr/>
                    <a:lstStyle/>
                    <a:p>
                      <a:pPr algn="ctr" rtl="0" fontAlgn="ctr"/>
                      <a:r>
                        <a:rPr lang="tr-TR" sz="700" b="1" i="0" u="none" strike="noStrike" dirty="0">
                          <a:solidFill>
                            <a:srgbClr val="000000"/>
                          </a:solidFill>
                          <a:effectLst/>
                          <a:latin typeface="Arial Black" panose="020B0A04020102020204" pitchFamily="34" charset="0"/>
                        </a:rPr>
                        <a:t>81,14%</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-36,79%</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9,47</a:t>
                      </a:r>
                      <a:r>
                        <a:rPr lang="tr-TR" sz="700" b="1" i="0" u="none" strike="noStrike" dirty="0" smtClean="0">
                          <a:solidFill>
                            <a:srgbClr val="000000"/>
                          </a:solidFill>
                          <a:effectLst/>
                          <a:latin typeface="Arial Black" panose="020B0A04020102020204" pitchFamily="34" charset="0"/>
                        </a:rPr>
                        <a:t>% ARTMIŞ</a:t>
                      </a:r>
                      <a:endParaRPr lang="tr-TR" sz="700" b="1" i="0" u="none" strike="noStrike" dirty="0">
                        <a:solidFill>
                          <a:srgbClr val="000000"/>
                        </a:solidFill>
                        <a:effectLst/>
                        <a:latin typeface="Arial Black" panose="020B0A040201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3082752819"/>
                  </a:ext>
                </a:extLst>
              </a:tr>
              <a:tr h="298286">
                <a:tc>
                  <a:txBody>
                    <a:bodyPr/>
                    <a:lstStyle/>
                    <a:p>
                      <a:pPr algn="ctr" rtl="0" fontAlgn="b"/>
                      <a:r>
                        <a:rPr lang="tr-TR" sz="700" b="1" i="0" u="none" strike="noStrike" dirty="0">
                          <a:solidFill>
                            <a:srgbClr val="000000"/>
                          </a:solidFill>
                          <a:effectLst/>
                          <a:latin typeface="Arial Black" panose="020B0A04020102020204" pitchFamily="34" charset="0"/>
                        </a:rPr>
                        <a:t>KİŞİLERE KARŞ. İŞ.S</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6660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6420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96,40%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5688</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2">
                  <a:txBody>
                    <a:bodyPr/>
                    <a:lstStyle/>
                    <a:p>
                      <a:pPr algn="ctr" rtl="0" fontAlgn="ctr"/>
                      <a:r>
                        <a:rPr lang="tr-TR" sz="700" b="1" i="0" u="none" strike="noStrike">
                          <a:solidFill>
                            <a:srgbClr val="000000"/>
                          </a:solidFill>
                          <a:effectLst/>
                          <a:latin typeface="Arial Black" panose="020B0A04020102020204" pitchFamily="34" charset="0"/>
                        </a:rPr>
                        <a:t>5492</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a:txBody>
                    <a:bodyPr/>
                    <a:lstStyle/>
                    <a:p>
                      <a:pPr algn="ctr" rtl="0" fontAlgn="ctr"/>
                      <a:r>
                        <a:rPr lang="tr-TR" sz="700" b="1" i="0" u="none" strike="noStrike">
                          <a:solidFill>
                            <a:srgbClr val="000000"/>
                          </a:solidFill>
                          <a:effectLst/>
                          <a:latin typeface="Arial Black" panose="020B0A04020102020204" pitchFamily="34" charset="0"/>
                        </a:rPr>
                        <a:t>96,55%</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-14,59%</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0,16</a:t>
                      </a:r>
                      <a:r>
                        <a:rPr lang="tr-TR" sz="700" b="1" i="0" u="none" strike="noStrike" dirty="0" smtClean="0">
                          <a:solidFill>
                            <a:srgbClr val="000000"/>
                          </a:solidFill>
                          <a:effectLst/>
                          <a:latin typeface="Arial Black" panose="020B0A04020102020204" pitchFamily="34" charset="0"/>
                        </a:rPr>
                        <a:t>% ARTMIŞ</a:t>
                      </a:r>
                      <a:endParaRPr lang="tr-TR" sz="700" b="1" i="0" u="none" strike="noStrike" dirty="0">
                        <a:solidFill>
                          <a:srgbClr val="000000"/>
                        </a:solidFill>
                        <a:effectLst/>
                        <a:latin typeface="Arial Black" panose="020B0A040201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308794432"/>
                  </a:ext>
                </a:extLst>
              </a:tr>
              <a:tr h="298286">
                <a:tc>
                  <a:txBody>
                    <a:bodyPr/>
                    <a:lstStyle/>
                    <a:p>
                      <a:pPr algn="ctr" rtl="0" fontAlgn="b"/>
                      <a:r>
                        <a:rPr lang="tr-TR" sz="700" b="1" i="0" u="none" strike="noStrike" dirty="0">
                          <a:solidFill>
                            <a:srgbClr val="000000"/>
                          </a:solidFill>
                          <a:effectLst/>
                          <a:latin typeface="Arial Black" panose="020B0A04020102020204" pitchFamily="34" charset="0"/>
                        </a:rPr>
                        <a:t>MİLLETE VE DEV. K.İŞ</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200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194</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97,00%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222</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2">
                  <a:txBody>
                    <a:bodyPr/>
                    <a:lstStyle/>
                    <a:p>
                      <a:pPr algn="ctr" rtl="0" fontAlgn="ctr"/>
                      <a:r>
                        <a:rPr lang="tr-TR" sz="700" b="1" i="0" u="none" strike="noStrike">
                          <a:solidFill>
                            <a:srgbClr val="000000"/>
                          </a:solidFill>
                          <a:effectLst/>
                          <a:latin typeface="Arial Black" panose="020B0A04020102020204" pitchFamily="34" charset="0"/>
                        </a:rPr>
                        <a:t>218</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a:txBody>
                    <a:bodyPr/>
                    <a:lstStyle/>
                    <a:p>
                      <a:pPr algn="ctr" rtl="0" fontAlgn="ctr"/>
                      <a:r>
                        <a:rPr lang="tr-TR" sz="700" b="1" i="0" u="none" strike="noStrike">
                          <a:solidFill>
                            <a:srgbClr val="000000"/>
                          </a:solidFill>
                          <a:effectLst/>
                          <a:latin typeface="Arial Black" panose="020B0A04020102020204" pitchFamily="34" charset="0"/>
                        </a:rPr>
                        <a:t>98,20%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11,00%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1,20</a:t>
                      </a:r>
                      <a:r>
                        <a:rPr lang="tr-TR" sz="700" b="1" i="0" u="none" strike="noStrike" dirty="0" smtClean="0">
                          <a:solidFill>
                            <a:srgbClr val="000000"/>
                          </a:solidFill>
                          <a:effectLst/>
                          <a:latin typeface="Arial Black" panose="020B0A04020102020204" pitchFamily="34" charset="0"/>
                        </a:rPr>
                        <a:t>% ARTMIŞ</a:t>
                      </a:r>
                      <a:endParaRPr lang="tr-TR" sz="700" b="1" i="0" u="none" strike="noStrike" dirty="0">
                        <a:solidFill>
                          <a:srgbClr val="000000"/>
                        </a:solidFill>
                        <a:effectLst/>
                        <a:latin typeface="Arial Black" panose="020B0A040201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679217923"/>
                  </a:ext>
                </a:extLst>
              </a:tr>
              <a:tr h="298286">
                <a:tc>
                  <a:txBody>
                    <a:bodyPr/>
                    <a:lstStyle/>
                    <a:p>
                      <a:pPr algn="ctr" rtl="0" fontAlgn="b"/>
                      <a:r>
                        <a:rPr lang="tr-TR" sz="700" b="1" i="0" u="none" strike="noStrike" dirty="0">
                          <a:solidFill>
                            <a:srgbClr val="000000"/>
                          </a:solidFill>
                          <a:effectLst/>
                          <a:latin typeface="Arial Black" panose="020B0A04020102020204" pitchFamily="34" charset="0"/>
                        </a:rPr>
                        <a:t>TOPLUMA KAR. İŞL. SUÇ</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1107</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1071</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96,75%</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1440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2">
                  <a:txBody>
                    <a:bodyPr/>
                    <a:lstStyle/>
                    <a:p>
                      <a:pPr algn="ctr" rtl="0" fontAlgn="ctr"/>
                      <a:r>
                        <a:rPr lang="tr-TR" sz="700" b="1" i="0" u="none" strike="noStrike" dirty="0">
                          <a:solidFill>
                            <a:srgbClr val="000000"/>
                          </a:solidFill>
                          <a:effectLst/>
                          <a:latin typeface="Arial Black" panose="020B0A04020102020204" pitchFamily="34" charset="0"/>
                        </a:rPr>
                        <a:t>1404</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a:txBody>
                    <a:bodyPr/>
                    <a:lstStyle/>
                    <a:p>
                      <a:pPr algn="ctr" rtl="0" fontAlgn="ctr"/>
                      <a:r>
                        <a:rPr lang="tr-TR" sz="700" b="1" i="0" u="none" strike="noStrike">
                          <a:solidFill>
                            <a:srgbClr val="000000"/>
                          </a:solidFill>
                          <a:effectLst/>
                          <a:latin typeface="Arial Black" panose="020B0A04020102020204" pitchFamily="34" charset="0"/>
                        </a:rPr>
                        <a:t>97,50%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30,08%</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0,75</a:t>
                      </a:r>
                      <a:r>
                        <a:rPr lang="tr-TR" sz="700" b="1" i="0" u="none" strike="noStrike" dirty="0" smtClean="0">
                          <a:solidFill>
                            <a:srgbClr val="000000"/>
                          </a:solidFill>
                          <a:effectLst/>
                          <a:latin typeface="Arial Black" panose="020B0A04020102020204" pitchFamily="34" charset="0"/>
                        </a:rPr>
                        <a:t>% ARTMIŞ</a:t>
                      </a:r>
                      <a:endParaRPr lang="tr-TR" sz="700" b="1" i="0" u="none" strike="noStrike" dirty="0">
                        <a:solidFill>
                          <a:srgbClr val="000000"/>
                        </a:solidFill>
                        <a:effectLst/>
                        <a:latin typeface="Arial Black" panose="020B0A040201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836729847"/>
                  </a:ext>
                </a:extLst>
              </a:tr>
              <a:tr h="298286">
                <a:tc>
                  <a:txBody>
                    <a:bodyPr/>
                    <a:lstStyle/>
                    <a:p>
                      <a:pPr algn="ctr" rtl="0" fontAlgn="b"/>
                      <a:r>
                        <a:rPr lang="tr-TR" sz="700" b="1" i="0" u="none" strike="noStrike" dirty="0">
                          <a:solidFill>
                            <a:srgbClr val="000000"/>
                          </a:solidFill>
                          <a:effectLst/>
                          <a:latin typeface="Arial Black" panose="020B0A04020102020204" pitchFamily="34" charset="0"/>
                        </a:rPr>
                        <a:t>TAKİBİ GEREKTİREN SUÇ.</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2766</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2744</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99,20%</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a:solidFill>
                            <a:srgbClr val="000000"/>
                          </a:solidFill>
                          <a:effectLst/>
                          <a:latin typeface="Arial Black" panose="020B0A04020102020204" pitchFamily="34" charset="0"/>
                        </a:rPr>
                        <a:t>4101</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2">
                  <a:txBody>
                    <a:bodyPr/>
                    <a:lstStyle/>
                    <a:p>
                      <a:pPr algn="ctr" rtl="0" fontAlgn="ctr"/>
                      <a:r>
                        <a:rPr lang="tr-TR" sz="700" b="1" i="0" u="none" strike="noStrike">
                          <a:solidFill>
                            <a:srgbClr val="000000"/>
                          </a:solidFill>
                          <a:effectLst/>
                          <a:latin typeface="Arial Black" panose="020B0A04020102020204" pitchFamily="34" charset="0"/>
                        </a:rPr>
                        <a:t>4096</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a:txBody>
                    <a:bodyPr/>
                    <a:lstStyle/>
                    <a:p>
                      <a:pPr algn="ctr" rtl="0" fontAlgn="ctr"/>
                      <a:r>
                        <a:rPr lang="tr-TR" sz="700" b="1" i="0" u="none" strike="noStrike">
                          <a:solidFill>
                            <a:srgbClr val="000000"/>
                          </a:solidFill>
                          <a:effectLst/>
                          <a:latin typeface="Arial Black" panose="020B0A04020102020204" pitchFamily="34" charset="0"/>
                        </a:rPr>
                        <a:t>99,88%</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48,26%</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a:txBody>
                    <a:bodyPr/>
                    <a:lstStyle/>
                    <a:p>
                      <a:pPr algn="ctr" rtl="0" fontAlgn="ctr"/>
                      <a:r>
                        <a:rPr lang="tr-TR" sz="700" b="1" i="0" u="none" strike="noStrike" dirty="0">
                          <a:solidFill>
                            <a:srgbClr val="000000"/>
                          </a:solidFill>
                          <a:effectLst/>
                          <a:latin typeface="Arial Black" panose="020B0A04020102020204" pitchFamily="34" charset="0"/>
                        </a:rPr>
                        <a:t>0,67</a:t>
                      </a:r>
                      <a:r>
                        <a:rPr lang="tr-TR" sz="700" b="1" i="0" u="none" strike="noStrike" dirty="0" smtClean="0">
                          <a:solidFill>
                            <a:srgbClr val="000000"/>
                          </a:solidFill>
                          <a:effectLst/>
                          <a:latin typeface="Arial Black" panose="020B0A04020102020204" pitchFamily="34" charset="0"/>
                        </a:rPr>
                        <a:t>% ARTMIŞ</a:t>
                      </a:r>
                      <a:endParaRPr lang="tr-TR" sz="700" b="1" i="0" u="none" strike="noStrike" dirty="0">
                        <a:solidFill>
                          <a:srgbClr val="000000"/>
                        </a:solidFill>
                        <a:effectLst/>
                        <a:latin typeface="Arial Black" panose="020B0A040201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930105510"/>
                  </a:ext>
                </a:extLst>
              </a:tr>
              <a:tr h="85225">
                <a:tc gridSpan="10">
                  <a:txBody>
                    <a:bodyPr/>
                    <a:lstStyle/>
                    <a:p>
                      <a:pPr algn="ctr" rtl="0" fontAlgn="b"/>
                      <a:endParaRPr lang="tr-TR" sz="700" b="1" i="0" u="none" strike="noStrike" dirty="0" smtClean="0">
                        <a:solidFill>
                          <a:srgbClr val="000000"/>
                        </a:solidFill>
                        <a:effectLst/>
                        <a:latin typeface="Arial Black" panose="020B0A04020102020204" pitchFamily="34" charset="0"/>
                      </a:endParaRPr>
                    </a:p>
                    <a:p>
                      <a:pPr algn="ctr" rtl="0" fontAlgn="b"/>
                      <a:r>
                        <a:rPr lang="tr-TR" sz="700" b="1" i="0" u="none" strike="noStrike" dirty="0" smtClean="0">
                          <a:solidFill>
                            <a:srgbClr val="000000"/>
                          </a:solidFill>
                          <a:effectLst/>
                          <a:latin typeface="Arial Black" panose="020B0A04020102020204" pitchFamily="34" charset="0"/>
                        </a:rPr>
                        <a:t>ARANAN </a:t>
                      </a:r>
                      <a:r>
                        <a:rPr lang="tr-TR" sz="700" b="1" i="0" u="none" strike="noStrike" dirty="0">
                          <a:solidFill>
                            <a:srgbClr val="000000"/>
                          </a:solidFill>
                          <a:effectLst/>
                          <a:latin typeface="Arial Black" panose="020B0A04020102020204" pitchFamily="34" charset="0"/>
                        </a:rPr>
                        <a:t>ŞAHISLAR</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716854858"/>
                  </a:ext>
                </a:extLst>
              </a:tr>
              <a:tr h="247286">
                <a:tc>
                  <a:txBody>
                    <a:bodyPr/>
                    <a:lstStyle/>
                    <a:p>
                      <a:pPr algn="ctr" rtl="0" fontAlgn="b"/>
                      <a:r>
                        <a:rPr lang="tr-TR" sz="700" b="1" i="0" u="none" strike="noStrike" dirty="0">
                          <a:solidFill>
                            <a:srgbClr val="000000"/>
                          </a:solidFill>
                          <a:effectLst/>
                          <a:latin typeface="Arial Black" panose="020B0A04020102020204" pitchFamily="34" charset="0"/>
                        </a:rPr>
                        <a:t> </a:t>
                      </a:r>
                      <a:endParaRPr lang="tr-TR" sz="700" b="1" i="0" u="none" strike="noStrike" dirty="0" smtClean="0">
                        <a:solidFill>
                          <a:srgbClr val="000000"/>
                        </a:solidFill>
                        <a:effectLst/>
                        <a:latin typeface="Arial Black" panose="020B0A04020102020204" pitchFamily="34" charset="0"/>
                      </a:endParaRPr>
                    </a:p>
                    <a:p>
                      <a:pPr algn="ctr" rtl="0" fontAlgn="b"/>
                      <a:endParaRPr lang="tr-TR" sz="700" b="1" i="0" u="none" strike="noStrike" dirty="0">
                        <a:solidFill>
                          <a:srgbClr val="000000"/>
                        </a:solidFill>
                        <a:effectLst/>
                        <a:latin typeface="Arial Black" panose="020B0A04020102020204" pitchFamily="34" charset="0"/>
                      </a:endParaRP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dirty="0">
                          <a:solidFill>
                            <a:srgbClr val="000000"/>
                          </a:solidFill>
                          <a:effectLst/>
                          <a:latin typeface="Arial Black" panose="020B0A04020102020204" pitchFamily="34" charset="0"/>
                        </a:rPr>
                        <a:t>2023  YILI </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a:solidFill>
                            <a:srgbClr val="000000"/>
                          </a:solidFill>
                          <a:effectLst/>
                          <a:latin typeface="Arial Black" panose="020B0A04020102020204" pitchFamily="34" charset="0"/>
                        </a:rPr>
                        <a:t>2024 YILI </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tr-TR" sz="700" b="1" i="0" u="none" strike="noStrike" dirty="0" smtClean="0">
                          <a:solidFill>
                            <a:srgbClr val="000000"/>
                          </a:solidFill>
                          <a:effectLst/>
                          <a:latin typeface="Arial Black" panose="020B0A04020102020204" pitchFamily="34" charset="0"/>
                        </a:rPr>
                        <a:t>MUKAYESE</a:t>
                      </a:r>
                    </a:p>
                    <a:p>
                      <a:pPr algn="ctr" fontAlgn="ctr"/>
                      <a:r>
                        <a:rPr lang="tr-TR" sz="700" b="0" i="0" u="none" strike="noStrike" dirty="0" smtClean="0">
                          <a:solidFill>
                            <a:srgbClr val="000000"/>
                          </a:solidFill>
                          <a:effectLst/>
                          <a:latin typeface="Arial" panose="020B0604020202020204" pitchFamily="34" charset="0"/>
                        </a:rPr>
                        <a:t>(%)</a:t>
                      </a:r>
                      <a:endParaRPr lang="tr-TR" sz="700" b="0" i="0" u="none" strike="noStrike" dirty="0">
                        <a:solidFill>
                          <a:srgbClr val="000000"/>
                        </a:solidFill>
                        <a:effectLst/>
                        <a:latin typeface="Arial" panose="020B06040202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688463437"/>
                  </a:ext>
                </a:extLst>
              </a:tr>
              <a:tr h="318573">
                <a:tc>
                  <a:txBody>
                    <a:bodyPr/>
                    <a:lstStyle/>
                    <a:p>
                      <a:pPr algn="ctr" rtl="0" fontAlgn="b"/>
                      <a:r>
                        <a:rPr lang="tr-TR" sz="700" b="1" i="0" u="none" strike="noStrike" dirty="0">
                          <a:solidFill>
                            <a:srgbClr val="000000"/>
                          </a:solidFill>
                          <a:effectLst/>
                          <a:latin typeface="Arial Black" panose="020B0A04020102020204" pitchFamily="34" charset="0"/>
                        </a:rPr>
                        <a:t>İFADEYE VE ADLİ PARA CEZASINA YÖNELİK</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1164</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1235</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fontAlgn="b"/>
                      <a:r>
                        <a:rPr lang="tr-TR" sz="700" b="1" i="0" u="none" strike="noStrike" kern="1200" dirty="0">
                          <a:solidFill>
                            <a:srgbClr val="000000"/>
                          </a:solidFill>
                          <a:effectLst/>
                          <a:latin typeface="Arial Black" panose="020B0A04020102020204" pitchFamily="34" charset="0"/>
                          <a:ea typeface="+mn-ea"/>
                          <a:cs typeface="+mn-cs"/>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452074478"/>
                  </a:ext>
                </a:extLst>
              </a:tr>
              <a:tr h="211172">
                <a:tc>
                  <a:txBody>
                    <a:bodyPr/>
                    <a:lstStyle/>
                    <a:p>
                      <a:pPr algn="ctr" rtl="0" fontAlgn="b"/>
                      <a:r>
                        <a:rPr lang="tr-TR" sz="700" b="1" i="0" u="none" strike="noStrike">
                          <a:solidFill>
                            <a:srgbClr val="000000"/>
                          </a:solidFill>
                          <a:effectLst/>
                          <a:latin typeface="Arial Black" panose="020B0A04020102020204" pitchFamily="34" charset="0"/>
                        </a:rPr>
                        <a:t>0-5 YIL CEZALI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325</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656</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fontAlgn="b"/>
                      <a:r>
                        <a:rPr lang="tr-TR" sz="700" b="1" i="0" u="none" strike="noStrike" kern="1200">
                          <a:solidFill>
                            <a:srgbClr val="000000"/>
                          </a:solidFill>
                          <a:effectLst/>
                          <a:latin typeface="Arial Black" panose="020B0A04020102020204" pitchFamily="34" charset="0"/>
                          <a:ea typeface="+mn-ea"/>
                          <a:cs typeface="+mn-cs"/>
                        </a:rPr>
                        <a:t>102%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46051624"/>
                  </a:ext>
                </a:extLst>
              </a:tr>
              <a:tr h="224683">
                <a:tc>
                  <a:txBody>
                    <a:bodyPr/>
                    <a:lstStyle/>
                    <a:p>
                      <a:pPr algn="ctr" rtl="0" fontAlgn="b"/>
                      <a:r>
                        <a:rPr lang="tr-TR" sz="700" b="1" i="0" u="none" strike="noStrike">
                          <a:solidFill>
                            <a:srgbClr val="000000"/>
                          </a:solidFill>
                          <a:effectLst/>
                          <a:latin typeface="Arial Black" panose="020B0A04020102020204" pitchFamily="34" charset="0"/>
                        </a:rPr>
                        <a:t>5-10 YIL CEZALI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85</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103</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fontAlgn="b"/>
                      <a:r>
                        <a:rPr lang="tr-TR" sz="700" b="1" i="0" u="none" strike="noStrike" kern="1200" dirty="0">
                          <a:solidFill>
                            <a:srgbClr val="000000"/>
                          </a:solidFill>
                          <a:effectLst/>
                          <a:latin typeface="Arial Black" panose="020B0A04020102020204" pitchFamily="34" charset="0"/>
                          <a:ea typeface="+mn-ea"/>
                          <a:cs typeface="+mn-cs"/>
                        </a:rPr>
                        <a:t>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3456615897"/>
                  </a:ext>
                </a:extLst>
              </a:tr>
              <a:tr h="171224">
                <a:tc>
                  <a:txBody>
                    <a:bodyPr/>
                    <a:lstStyle/>
                    <a:p>
                      <a:pPr algn="ctr" rtl="0" fontAlgn="b"/>
                      <a:r>
                        <a:rPr lang="tr-TR" sz="700" b="1" i="0" u="none" strike="noStrike">
                          <a:solidFill>
                            <a:srgbClr val="000000"/>
                          </a:solidFill>
                          <a:effectLst/>
                          <a:latin typeface="Arial Black" panose="020B0A04020102020204" pitchFamily="34" charset="0"/>
                        </a:rPr>
                        <a:t>10 YIL VE ÜZERİ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33</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41</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fontAlgn="b"/>
                      <a:r>
                        <a:rPr lang="tr-TR" sz="700" b="1" i="0" u="none" strike="noStrike" kern="1200" dirty="0">
                          <a:solidFill>
                            <a:srgbClr val="000000"/>
                          </a:solidFill>
                          <a:effectLst/>
                          <a:latin typeface="Arial Black" panose="020B0A04020102020204" pitchFamily="34" charset="0"/>
                          <a:ea typeface="+mn-ea"/>
                          <a:cs typeface="+mn-cs"/>
                        </a:rPr>
                        <a: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2094502517"/>
                  </a:ext>
                </a:extLst>
              </a:tr>
              <a:tr h="151079">
                <a:tc>
                  <a:txBody>
                    <a:bodyPr/>
                    <a:lstStyle/>
                    <a:p>
                      <a:pPr algn="ctr" rtl="0" fontAlgn="b"/>
                      <a:r>
                        <a:rPr lang="tr-TR" sz="700" b="1" i="0" u="none" strike="noStrike">
                          <a:solidFill>
                            <a:srgbClr val="000000"/>
                          </a:solidFill>
                          <a:effectLst/>
                          <a:latin typeface="Arial Black" panose="020B0A04020102020204" pitchFamily="34" charset="0"/>
                        </a:rPr>
                        <a:t>GENEL TOPLAM</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1611</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kern="1200" dirty="0" smtClean="0">
                          <a:solidFill>
                            <a:srgbClr val="000000"/>
                          </a:solidFill>
                          <a:effectLst/>
                          <a:latin typeface="Arial Black" panose="020B0A04020102020204" pitchFamily="34" charset="0"/>
                          <a:ea typeface="+mn-ea"/>
                          <a:cs typeface="+mn-cs"/>
                        </a:rPr>
                        <a:t>2035</a:t>
                      </a:r>
                      <a:endParaRPr lang="tr-TR" sz="700" b="1" i="0" u="none" strike="noStrike" kern="1200" dirty="0">
                        <a:solidFill>
                          <a:srgbClr val="000000"/>
                        </a:solidFill>
                        <a:effectLst/>
                        <a:latin typeface="Arial Black" panose="020B0A04020102020204" pitchFamily="34" charset="0"/>
                        <a:ea typeface="+mn-ea"/>
                        <a:cs typeface="+mn-cs"/>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fontAlgn="b"/>
                      <a:r>
                        <a:rPr lang="tr-TR" sz="700" b="1" i="0" u="none" strike="noStrike" kern="1200" dirty="0">
                          <a:solidFill>
                            <a:srgbClr val="000000"/>
                          </a:solidFill>
                          <a:effectLst/>
                          <a:latin typeface="Arial Black" panose="020B0A04020102020204" pitchFamily="34" charset="0"/>
                          <a:ea typeface="+mn-ea"/>
                          <a:cs typeface="+mn-cs"/>
                        </a:rPr>
                        <a:t>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3185883953"/>
                  </a:ext>
                </a:extLst>
              </a:tr>
              <a:tr h="81350">
                <a:tc gridSpan="10">
                  <a:txBody>
                    <a:bodyPr/>
                    <a:lstStyle/>
                    <a:p>
                      <a:pPr algn="ctr" rtl="0" fontAlgn="ctr"/>
                      <a:endParaRPr lang="tr-TR" sz="700" b="1" i="0" u="none" strike="noStrike" dirty="0" smtClean="0">
                        <a:solidFill>
                          <a:srgbClr val="000000"/>
                        </a:solidFill>
                        <a:effectLst/>
                        <a:latin typeface="Arial Black" panose="020B0A04020102020204" pitchFamily="34" charset="0"/>
                      </a:endParaRPr>
                    </a:p>
                    <a:p>
                      <a:pPr algn="ctr" rtl="0" fontAlgn="ctr"/>
                      <a:r>
                        <a:rPr lang="tr-TR" sz="700" b="1" i="0" u="none" strike="noStrike" dirty="0" smtClean="0">
                          <a:solidFill>
                            <a:srgbClr val="000000"/>
                          </a:solidFill>
                          <a:effectLst/>
                          <a:latin typeface="Arial Black" panose="020B0A04020102020204" pitchFamily="34" charset="0"/>
                        </a:rPr>
                        <a:t>6284 </a:t>
                      </a:r>
                      <a:r>
                        <a:rPr lang="tr-TR" sz="700" b="1" i="0" u="none" strike="noStrike" dirty="0">
                          <a:solidFill>
                            <a:srgbClr val="000000"/>
                          </a:solidFill>
                          <a:effectLst/>
                          <a:latin typeface="Arial Black" panose="020B0A04020102020204" pitchFamily="34" charset="0"/>
                        </a:rPr>
                        <a:t>SAYISI KANUN KAPSAMINDA</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86278513"/>
                  </a:ext>
                </a:extLst>
              </a:tr>
              <a:tr h="123963">
                <a:tc>
                  <a:txBody>
                    <a:bodyPr/>
                    <a:lstStyle/>
                    <a:p>
                      <a:pPr algn="ctr" rtl="0" fontAlgn="b"/>
                      <a:r>
                        <a:rPr lang="tr-TR" sz="700" b="1" i="0" u="none" strike="noStrike">
                          <a:solidFill>
                            <a:srgbClr val="000000"/>
                          </a:solidFill>
                          <a:effectLst/>
                          <a:latin typeface="Arial Black" panose="020B0A04020102020204" pitchFamily="34" charset="0"/>
                        </a:rPr>
                        <a:t> </a:t>
                      </a:r>
                      <a:endParaRPr lang="tr-TR" sz="700" b="1" i="0" u="none" strike="noStrike" smtClean="0">
                        <a:solidFill>
                          <a:srgbClr val="000000"/>
                        </a:solidFill>
                        <a:effectLst/>
                        <a:latin typeface="Arial Black" panose="020B0A04020102020204" pitchFamily="34" charset="0"/>
                      </a:endParaRPr>
                    </a:p>
                    <a:p>
                      <a:pPr algn="ctr" rtl="0" fontAlgn="b"/>
                      <a:endParaRPr lang="tr-TR" sz="700" b="1" i="0" u="none" strike="noStrike">
                        <a:solidFill>
                          <a:srgbClr val="000000"/>
                        </a:solidFill>
                        <a:effectLst/>
                        <a:latin typeface="Arial Black" panose="020B0A04020102020204" pitchFamily="34" charset="0"/>
                      </a:endParaRP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dirty="0">
                          <a:solidFill>
                            <a:srgbClr val="000000"/>
                          </a:solidFill>
                          <a:effectLst/>
                          <a:latin typeface="Arial Black" panose="020B0A04020102020204" pitchFamily="34" charset="0"/>
                        </a:rPr>
                        <a:t>2023  YILI </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a:solidFill>
                            <a:srgbClr val="000000"/>
                          </a:solidFill>
                          <a:effectLst/>
                          <a:latin typeface="Arial Black" panose="020B0A04020102020204" pitchFamily="34" charset="0"/>
                        </a:rPr>
                        <a:t>2024 YILI </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fontAlgn="ctr"/>
                      <a:r>
                        <a:rPr lang="tr-TR" sz="700" b="0" i="0" u="none" strike="noStrike">
                          <a:solidFill>
                            <a:srgbClr val="000000"/>
                          </a:solidFill>
                          <a:effectLst/>
                          <a:latin typeface="Arial" panose="020B0604020202020204" pitchFamily="34" charset="0"/>
                        </a:rPr>
                        <a:t> </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89636561"/>
                  </a:ext>
                </a:extLst>
              </a:tr>
              <a:tr h="151079">
                <a:tc>
                  <a:txBody>
                    <a:bodyPr/>
                    <a:lstStyle/>
                    <a:p>
                      <a:pPr algn="ctr" rtl="0" fontAlgn="b"/>
                      <a:r>
                        <a:rPr lang="tr-TR" sz="700" b="1" i="0" u="none" strike="noStrike">
                          <a:solidFill>
                            <a:srgbClr val="000000"/>
                          </a:solidFill>
                          <a:effectLst/>
                          <a:latin typeface="Arial Black" panose="020B0A04020102020204" pitchFamily="34" charset="0"/>
                        </a:rPr>
                        <a:t>OLAY SAYISI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dirty="0">
                          <a:solidFill>
                            <a:srgbClr val="000000"/>
                          </a:solidFill>
                          <a:effectLst/>
                          <a:latin typeface="Arial Black" panose="020B0A04020102020204" pitchFamily="34" charset="0"/>
                        </a:rPr>
                        <a:t>1214</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dirty="0">
                          <a:solidFill>
                            <a:srgbClr val="000000"/>
                          </a:solidFill>
                          <a:effectLst/>
                          <a:latin typeface="Arial Black" panose="020B0A04020102020204" pitchFamily="34" charset="0"/>
                        </a:rPr>
                        <a:t>1152</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rtl="0" fontAlgn="b"/>
                      <a:r>
                        <a:rPr lang="tr-TR" sz="700" b="1" i="0" u="none" strike="noStrike">
                          <a:solidFill>
                            <a:srgbClr val="000000"/>
                          </a:solidFill>
                          <a:effectLst/>
                          <a:latin typeface="Arial Black" panose="020B0A04020102020204" pitchFamily="34" charset="0"/>
                        </a:rPr>
                        <a:t>-5,11%</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3162108374"/>
                  </a:ext>
                </a:extLst>
              </a:tr>
              <a:tr h="298286">
                <a:tc>
                  <a:txBody>
                    <a:bodyPr/>
                    <a:lstStyle/>
                    <a:p>
                      <a:pPr algn="ctr" rtl="0" fontAlgn="b"/>
                      <a:r>
                        <a:rPr lang="tr-TR" sz="700" b="1" i="0" u="none" strike="noStrike">
                          <a:solidFill>
                            <a:srgbClr val="000000"/>
                          </a:solidFill>
                          <a:effectLst/>
                          <a:latin typeface="Arial Black" panose="020B0A04020102020204" pitchFamily="34" charset="0"/>
                        </a:rPr>
                        <a:t>TEDBİR UYG. ŞAHIS SAY.</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a:solidFill>
                            <a:srgbClr val="000000"/>
                          </a:solidFill>
                          <a:effectLst/>
                          <a:latin typeface="Arial Black" panose="020B0A04020102020204" pitchFamily="34" charset="0"/>
                        </a:rPr>
                        <a:t>1229</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dirty="0">
                          <a:solidFill>
                            <a:srgbClr val="000000"/>
                          </a:solidFill>
                          <a:effectLst/>
                          <a:latin typeface="Arial Black" panose="020B0A04020102020204" pitchFamily="34" charset="0"/>
                        </a:rPr>
                        <a:t>1148</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rtl="0" fontAlgn="b"/>
                      <a:r>
                        <a:rPr lang="tr-TR" sz="700" b="1" i="0" u="none" strike="noStrike">
                          <a:solidFill>
                            <a:srgbClr val="000000"/>
                          </a:solidFill>
                          <a:effectLst/>
                          <a:latin typeface="Arial Black" panose="020B0A04020102020204" pitchFamily="34" charset="0"/>
                        </a:rPr>
                        <a:t>-6,59%</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165377081"/>
                  </a:ext>
                </a:extLst>
              </a:tr>
              <a:tr h="224683">
                <a:tc>
                  <a:txBody>
                    <a:bodyPr/>
                    <a:lstStyle/>
                    <a:p>
                      <a:pPr algn="ctr" rtl="0" fontAlgn="b"/>
                      <a:r>
                        <a:rPr lang="tr-TR" sz="700" b="1" i="0" u="none" strike="noStrike">
                          <a:solidFill>
                            <a:srgbClr val="000000"/>
                          </a:solidFill>
                          <a:effectLst/>
                          <a:latin typeface="Arial Black" panose="020B0A04020102020204" pitchFamily="34" charset="0"/>
                        </a:rPr>
                        <a:t>KADES KULLANICI SAY.</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a:solidFill>
                            <a:srgbClr val="000000"/>
                          </a:solidFill>
                          <a:effectLst/>
                          <a:latin typeface="Arial Black" panose="020B0A04020102020204" pitchFamily="34" charset="0"/>
                        </a:rPr>
                        <a:t>11892</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dirty="0" smtClean="0">
                          <a:solidFill>
                            <a:srgbClr val="000000"/>
                          </a:solidFill>
                          <a:effectLst/>
                          <a:latin typeface="Arial Black" panose="020B0A04020102020204" pitchFamily="34" charset="0"/>
                        </a:rPr>
                        <a:t>15077</a:t>
                      </a:r>
                      <a:endParaRPr lang="tr-TR" sz="700" b="1" i="0" u="none" strike="noStrike" dirty="0">
                        <a:solidFill>
                          <a:srgbClr val="000000"/>
                        </a:solidFill>
                        <a:effectLst/>
                        <a:latin typeface="Arial Black" panose="020B0A04020102020204" pitchFamily="34" charset="0"/>
                      </a:endParaRP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rtl="0" fontAlgn="b"/>
                      <a:r>
                        <a:rPr lang="tr-TR" sz="700" b="1" i="0" u="none" strike="noStrike">
                          <a:solidFill>
                            <a:srgbClr val="000000"/>
                          </a:solidFill>
                          <a:effectLst/>
                          <a:latin typeface="Arial Black" panose="020B0A04020102020204" pitchFamily="34" charset="0"/>
                        </a:rPr>
                        <a:t>26,19%</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4093750043"/>
                  </a:ext>
                </a:extLst>
              </a:tr>
              <a:tr h="224683">
                <a:tc>
                  <a:txBody>
                    <a:bodyPr/>
                    <a:lstStyle/>
                    <a:p>
                      <a:pPr algn="ctr" rtl="0" fontAlgn="b"/>
                      <a:r>
                        <a:rPr lang="tr-TR" sz="700" b="1" i="0" u="none" strike="noStrike">
                          <a:solidFill>
                            <a:srgbClr val="000000"/>
                          </a:solidFill>
                          <a:effectLst/>
                          <a:latin typeface="Arial Black" panose="020B0A04020102020204" pitchFamily="34" charset="0"/>
                        </a:rPr>
                        <a:t>KADES İHBAR SAYISI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a:solidFill>
                            <a:srgbClr val="000000"/>
                          </a:solidFill>
                          <a:effectLst/>
                          <a:latin typeface="Arial Black" panose="020B0A04020102020204" pitchFamily="34" charset="0"/>
                        </a:rPr>
                        <a:t>1538</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dirty="0">
                          <a:solidFill>
                            <a:srgbClr val="000000"/>
                          </a:solidFill>
                          <a:effectLst/>
                          <a:latin typeface="Arial Black" panose="020B0A04020102020204" pitchFamily="34" charset="0"/>
                        </a:rPr>
                        <a:t>1675</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rtl="0" fontAlgn="b"/>
                      <a:r>
                        <a:rPr lang="tr-TR" sz="700" b="1" i="0" u="none" strike="noStrike">
                          <a:solidFill>
                            <a:srgbClr val="000000"/>
                          </a:solidFill>
                          <a:effectLst/>
                          <a:latin typeface="Arial Black" panose="020B0A04020102020204" pitchFamily="34" charset="0"/>
                        </a:rPr>
                        <a:t>8,91%</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1217253741"/>
                  </a:ext>
                </a:extLst>
              </a:tr>
              <a:tr h="298286">
                <a:tc>
                  <a:txBody>
                    <a:bodyPr/>
                    <a:lstStyle/>
                    <a:p>
                      <a:pPr algn="ctr" rtl="0" fontAlgn="b"/>
                      <a:r>
                        <a:rPr lang="tr-TR" sz="700" b="1" i="0" u="none" strike="noStrike">
                          <a:solidFill>
                            <a:srgbClr val="000000"/>
                          </a:solidFill>
                          <a:effectLst/>
                          <a:latin typeface="Arial Black" panose="020B0A04020102020204" pitchFamily="34" charset="0"/>
                        </a:rPr>
                        <a:t>ELE GEÇEN SİLAH SAYISI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a:solidFill>
                            <a:srgbClr val="000000"/>
                          </a:solidFill>
                          <a:effectLst/>
                          <a:latin typeface="Arial Black" panose="020B0A04020102020204" pitchFamily="34" charset="0"/>
                        </a:rPr>
                        <a:t>394</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dirty="0">
                          <a:solidFill>
                            <a:srgbClr val="000000"/>
                          </a:solidFill>
                          <a:effectLst/>
                          <a:latin typeface="Arial Black" panose="020B0A04020102020204" pitchFamily="34" charset="0"/>
                        </a:rPr>
                        <a:t>595</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rtl="0" fontAlgn="b"/>
                      <a:r>
                        <a:rPr lang="tr-TR" sz="700" b="1" i="0" u="none" strike="noStrike" dirty="0">
                          <a:solidFill>
                            <a:srgbClr val="000000"/>
                          </a:solidFill>
                          <a:effectLst/>
                          <a:latin typeface="Arial Black" panose="020B0A04020102020204" pitchFamily="34" charset="0"/>
                        </a:rPr>
                        <a:t>183,33%</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22609703"/>
                  </a:ext>
                </a:extLst>
              </a:tr>
              <a:tr h="151079">
                <a:tc>
                  <a:txBody>
                    <a:bodyPr/>
                    <a:lstStyle/>
                    <a:p>
                      <a:pPr algn="ctr" rtl="0" fontAlgn="b"/>
                      <a:r>
                        <a:rPr lang="tr-TR" sz="700" b="1" i="0" u="none" strike="noStrike">
                          <a:solidFill>
                            <a:srgbClr val="000000"/>
                          </a:solidFill>
                          <a:effectLst/>
                          <a:latin typeface="Arial Black" panose="020B0A04020102020204" pitchFamily="34" charset="0"/>
                        </a:rPr>
                        <a:t>FİŞEK SAYISI</a:t>
                      </a:r>
                    </a:p>
                  </a:txBody>
                  <a:tcPr marL="3385" marR="3385" marT="338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gridSpan="5">
                  <a:txBody>
                    <a:bodyPr/>
                    <a:lstStyle/>
                    <a:p>
                      <a:pPr algn="ctr" rtl="0" fontAlgn="b"/>
                      <a:r>
                        <a:rPr lang="tr-TR" sz="700" b="1" i="0" u="none" strike="noStrike">
                          <a:solidFill>
                            <a:srgbClr val="000000"/>
                          </a:solidFill>
                          <a:effectLst/>
                          <a:latin typeface="Arial Black" panose="020B0A04020102020204" pitchFamily="34" charset="0"/>
                        </a:rPr>
                        <a:t>1.197</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rtl="0" fontAlgn="b"/>
                      <a:r>
                        <a:rPr lang="tr-TR" sz="700" b="1" i="0" u="none" strike="noStrike">
                          <a:solidFill>
                            <a:srgbClr val="000000"/>
                          </a:solidFill>
                          <a:effectLst/>
                          <a:latin typeface="Arial Black" panose="020B0A04020102020204" pitchFamily="34" charset="0"/>
                        </a:rPr>
                        <a:t>4.564</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tc hMerge="1">
                  <a:txBody>
                    <a:bodyPr/>
                    <a:lstStyle/>
                    <a:p>
                      <a:endParaRPr lang="tr-TR"/>
                    </a:p>
                  </a:txBody>
                  <a:tcPr/>
                </a:tc>
                <a:tc hMerge="1">
                  <a:txBody>
                    <a:bodyPr/>
                    <a:lstStyle/>
                    <a:p>
                      <a:endParaRPr lang="tr-TR"/>
                    </a:p>
                  </a:txBody>
                  <a:tcPr/>
                </a:tc>
                <a:tc>
                  <a:txBody>
                    <a:bodyPr/>
                    <a:lstStyle/>
                    <a:p>
                      <a:pPr algn="ctr" rtl="0" fontAlgn="b"/>
                      <a:r>
                        <a:rPr lang="tr-TR" sz="700" b="1" i="0" u="none" strike="noStrike" dirty="0">
                          <a:solidFill>
                            <a:srgbClr val="000000"/>
                          </a:solidFill>
                          <a:effectLst/>
                          <a:latin typeface="Arial Black" panose="020B0A04020102020204" pitchFamily="34" charset="0"/>
                        </a:rPr>
                        <a:t>281%</a:t>
                      </a:r>
                    </a:p>
                  </a:txBody>
                  <a:tcPr marL="3385" marR="3385" marT="338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DAD0"/>
                    </a:solidFill>
                  </a:tcPr>
                </a:tc>
                <a:extLst>
                  <a:ext uri="{0D108BD9-81ED-4DB2-BD59-A6C34878D82A}">
                    <a16:rowId xmlns:a16="http://schemas.microsoft.com/office/drawing/2014/main" val="289460709"/>
                  </a:ext>
                </a:extLst>
              </a:tr>
            </a:tbl>
          </a:graphicData>
        </a:graphic>
      </p:graphicFrame>
    </p:spTree>
    <p:extLst>
      <p:ext uri="{BB962C8B-B14F-4D97-AF65-F5344CB8AC3E}">
        <p14:creationId xmlns:p14="http://schemas.microsoft.com/office/powerpoint/2010/main" val="24619578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94400</TotalTime>
  <Words>1200</Words>
  <Application>Microsoft Office PowerPoint</Application>
  <PresentationFormat>Ekran Gösterisi (4:3)</PresentationFormat>
  <Paragraphs>516</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Arial Black</vt:lpstr>
      <vt:lpstr>Calibri</vt:lpstr>
      <vt:lpstr>Calibri Light</vt:lpstr>
      <vt:lpstr>Franklin Gothic</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DENİZ SOYLU</dc:creator>
  <cp:lastModifiedBy>KENAN KAYA</cp:lastModifiedBy>
  <cp:revision>4944</cp:revision>
  <cp:lastPrinted>2020-12-23T12:55:48Z</cp:lastPrinted>
  <dcterms:created xsi:type="dcterms:W3CDTF">2015-04-09T07:55:50Z</dcterms:created>
  <dcterms:modified xsi:type="dcterms:W3CDTF">2025-01-08T06:41:31Z</dcterms:modified>
</cp:coreProperties>
</file>